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566" r:id="rId10"/>
    <p:sldId id="567" r:id="rId11"/>
    <p:sldId id="568" r:id="rId12"/>
    <p:sldId id="569" r:id="rId13"/>
    <p:sldId id="570" r:id="rId14"/>
    <p:sldId id="571" r:id="rId15"/>
    <p:sldId id="572" r:id="rId16"/>
    <p:sldId id="573" r:id="rId17"/>
    <p:sldId id="582" r:id="rId18"/>
    <p:sldId id="578" r:id="rId19"/>
    <p:sldId id="583" r:id="rId20"/>
    <p:sldId id="579" r:id="rId21"/>
    <p:sldId id="584" r:id="rId22"/>
    <p:sldId id="544" r:id="rId23"/>
    <p:sldId id="580" r:id="rId24"/>
    <p:sldId id="585" r:id="rId25"/>
    <p:sldId id="407" r:id="rId26"/>
    <p:sldId id="417" r:id="rId27"/>
    <p:sldId id="281" r:id="rId28"/>
    <p:sldId id="275" r:id="rId29"/>
    <p:sldId id="276" r:id="rId30"/>
    <p:sldId id="277" r:id="rId31"/>
    <p:sldId id="278" r:id="rId32"/>
    <p:sldId id="283" r:id="rId33"/>
    <p:sldId id="284" r:id="rId34"/>
    <p:sldId id="309" r:id="rId35"/>
    <p:sldId id="310" r:id="rId36"/>
    <p:sldId id="288" r:id="rId37"/>
    <p:sldId id="289" r:id="rId38"/>
    <p:sldId id="58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14/02/2022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16 </a:t>
            </a:r>
            <a:r>
              <a:rPr lang="en-US" sz="20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Rejab</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18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Februari</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2022</a:t>
            </a:r>
            <a:endPar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887602"/>
            <a:ext cx="1447800" cy="16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58569" y="1044643"/>
            <a:ext cx="6599632" cy="1323439"/>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4000" b="1" spc="50" dirty="0" err="1">
                <a:ln w="11430"/>
                <a:solidFill>
                  <a:srgbClr val="002060"/>
                </a:soli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solidFill>
                  <a:srgbClr val="002060"/>
                </a:soli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solidFill>
                  <a:srgbClr val="002060"/>
                </a:soli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solidFill>
                  <a:srgbClr val="002060"/>
                </a:soli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solidFill>
                  <a:srgbClr val="002060"/>
                </a:soli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solidFill>
                  <a:srgbClr val="002060"/>
                </a:solidFill>
                <a:effectLst>
                  <a:outerShdw blurRad="76200" dist="50800" dir="5400000" algn="tl" rotWithShape="0">
                    <a:srgbClr val="000000">
                      <a:alpha val="65000"/>
                    </a:srgbClr>
                  </a:outerShdw>
                </a:effectLst>
                <a:latin typeface="Bernard MT Condensed" pitchFamily="18" charset="0"/>
              </a:rPr>
              <a:t> Agama</a:t>
            </a:r>
          </a:p>
          <a:p>
            <a:pPr algn="ctr"/>
            <a:r>
              <a:rPr lang="en-US" sz="4000" b="1" spc="50" dirty="0" smtClean="0">
                <a:ln w="11430"/>
                <a:solidFill>
                  <a:srgbClr val="002060"/>
                </a:solidFill>
                <a:effectLst>
                  <a:outerShdw blurRad="76200" dist="50800" dir="5400000" algn="tl" rotWithShape="0">
                    <a:srgbClr val="000000">
                      <a:alpha val="65000"/>
                    </a:srgbClr>
                  </a:outerShdw>
                </a:effectLst>
                <a:latin typeface="Bernard MT Condensed" pitchFamily="18" charset="0"/>
              </a:rPr>
              <a:t>Terengganu</a:t>
            </a:r>
            <a:endParaRPr lang="en-US" sz="4000" b="1" spc="50" dirty="0">
              <a:ln w="11430"/>
              <a:solidFill>
                <a:srgbClr val="00206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1835618" y="2525125"/>
            <a:ext cx="5494911" cy="36004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KHUTBAH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MULTIMEDIA </a:t>
            </a:r>
            <a:r>
              <a:rPr lang="ms-MY"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Siri : 07 / 2022</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endParaRPr>
          </a:p>
        </p:txBody>
      </p:sp>
      <p:sp>
        <p:nvSpPr>
          <p:cNvPr id="7" name="Rectangle 6"/>
          <p:cNvSpPr/>
          <p:nvPr/>
        </p:nvSpPr>
        <p:spPr>
          <a:xfrm>
            <a:off x="67689" y="3318808"/>
            <a:ext cx="8915399"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TANGGUNGJAWAB IBU BAPA </a:t>
            </a:r>
            <a:r>
              <a:rPr lang="fi-FI"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DALAM </a:t>
            </a:r>
            <a:r>
              <a:rPr lang="fi-FI"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MEMBERI </a:t>
            </a:r>
            <a:r>
              <a:rPr lang="fi-FI"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DIDIKAN AGAMA KEPADA ANAK-ANAK</a:t>
            </a: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990600" y="1905000"/>
            <a:ext cx="7239000" cy="1676400"/>
          </a:xfrm>
          <a:prstGeom prst="roundRect">
            <a:avLst/>
          </a:prstGeom>
          <a:solidFill>
            <a:schemeClr val="accent2">
              <a:lumMod val="40000"/>
              <a:lumOff val="6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solidFill>
                  <a:srgbClr val="FF0000"/>
                </a:solidFill>
                <a:effectLst>
                  <a:outerShdw blurRad="76200" dist="50800" dir="5400000" algn="tl" rotWithShape="0">
                    <a:srgbClr val="000000">
                      <a:alpha val="65000"/>
                    </a:srgbClr>
                  </a:outerShdw>
                </a:effectLst>
              </a:rPr>
              <a:t>Murid </a:t>
            </a:r>
            <a:r>
              <a:rPr lang="sv-SE" sz="2600" b="1" spc="50" dirty="0">
                <a:ln w="11430"/>
                <a:solidFill>
                  <a:srgbClr val="FF0000"/>
                </a:solidFill>
                <a:effectLst>
                  <a:outerShdw blurRad="76200" dist="50800" dir="5400000" algn="tl" rotWithShape="0">
                    <a:srgbClr val="000000">
                      <a:alpha val="65000"/>
                    </a:srgbClr>
                  </a:outerShdw>
                </a:effectLst>
              </a:rPr>
              <a:t>yang langsung tidak dapat meneruskan persekolahan dalam satu jangka masa panjang sehingga meningkatkan kadar buta huruf atau terus berhenti sekolah</a:t>
            </a:r>
            <a:endParaRPr lang="en-US" sz="2600" b="1" spc="50" dirty="0">
              <a:ln w="11430"/>
              <a:solidFill>
                <a:srgbClr val="FF0000"/>
              </a:solidFill>
              <a:effectLst>
                <a:outerShdw blurRad="76200" dist="50800" dir="5400000" algn="tl" rotWithShape="0">
                  <a:srgbClr val="000000">
                    <a:alpha val="65000"/>
                  </a:srgbClr>
                </a:outerShdw>
              </a:effectLst>
            </a:endParaRPr>
          </a:p>
        </p:txBody>
      </p:sp>
      <p:sp>
        <p:nvSpPr>
          <p:cNvPr id="3" name="Down Arrow 2"/>
          <p:cNvSpPr/>
          <p:nvPr/>
        </p:nvSpPr>
        <p:spPr>
          <a:xfrm>
            <a:off x="4191000" y="1042036"/>
            <a:ext cx="606631" cy="796289"/>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457199" y="304800"/>
            <a:ext cx="8305800" cy="6858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Keciciran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endidikan</a:t>
            </a:r>
            <a:endParaRPr lang="en-US" sz="3200" dirty="0"/>
          </a:p>
        </p:txBody>
      </p:sp>
      <p:sp>
        <p:nvSpPr>
          <p:cNvPr id="4" name="Notched Right Arrow 3"/>
          <p:cNvSpPr/>
          <p:nvPr/>
        </p:nvSpPr>
        <p:spPr>
          <a:xfrm>
            <a:off x="152400" y="4495800"/>
            <a:ext cx="2971801" cy="144780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 KPM </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ounded Rectangle 7"/>
          <p:cNvSpPr/>
          <p:nvPr/>
        </p:nvSpPr>
        <p:spPr>
          <a:xfrm>
            <a:off x="3276600" y="4385310"/>
            <a:ext cx="5638800" cy="1676400"/>
          </a:xfrm>
          <a:prstGeom prst="roundRect">
            <a:avLst/>
          </a:prstGeom>
          <a:solidFill>
            <a:schemeClr val="accent6">
              <a:lumMod val="40000"/>
              <a:lumOff val="6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smtClean="0">
                <a:ln w="11430"/>
                <a:solidFill>
                  <a:schemeClr val="accent6">
                    <a:lumMod val="50000"/>
                  </a:schemeClr>
                </a:solidFill>
                <a:effectLst>
                  <a:outerShdw blurRad="76200" dist="50800" dir="5400000" algn="tl" rotWithShape="0">
                    <a:srgbClr val="000000">
                      <a:alpha val="65000"/>
                    </a:srgbClr>
                  </a:outerShdw>
                </a:effectLst>
              </a:rPr>
              <a:t>Seramai </a:t>
            </a:r>
            <a:r>
              <a:rPr lang="sv-SE" sz="3200" b="1" spc="50" dirty="0">
                <a:ln w="11430"/>
                <a:solidFill>
                  <a:srgbClr val="002060"/>
                </a:solidFill>
                <a:effectLst>
                  <a:outerShdw blurRad="76200" dist="50800" dir="5400000" algn="tl" rotWithShape="0">
                    <a:srgbClr val="000000">
                      <a:alpha val="65000"/>
                    </a:srgbClr>
                  </a:outerShdw>
                </a:effectLst>
              </a:rPr>
              <a:t>21,316</a:t>
            </a:r>
            <a:r>
              <a:rPr lang="sv-SE" sz="3200" b="1" spc="50" dirty="0">
                <a:ln w="11430"/>
                <a:solidFill>
                  <a:schemeClr val="accent6">
                    <a:lumMod val="50000"/>
                  </a:schemeClr>
                </a:solidFill>
                <a:effectLst>
                  <a:outerShdw blurRad="76200" dist="50800" dir="5400000" algn="tl" rotWithShape="0">
                    <a:srgbClr val="000000">
                      <a:alpha val="65000"/>
                    </a:srgbClr>
                  </a:outerShdw>
                </a:effectLst>
              </a:rPr>
              <a:t> pelajar berhenti sekolah bagi tempoh Mac 2020 hingga Julai </a:t>
            </a:r>
            <a:r>
              <a:rPr lang="sv-SE" sz="3200" b="1" spc="50" dirty="0" smtClean="0">
                <a:ln w="11430"/>
                <a:solidFill>
                  <a:schemeClr val="accent6">
                    <a:lumMod val="50000"/>
                  </a:schemeClr>
                </a:solidFill>
                <a:effectLst>
                  <a:outerShdw blurRad="76200" dist="50800" dir="5400000" algn="tl" rotWithShape="0">
                    <a:srgbClr val="000000">
                      <a:alpha val="65000"/>
                    </a:srgbClr>
                  </a:outerShdw>
                </a:effectLst>
              </a:rPr>
              <a:t>2021</a:t>
            </a:r>
            <a:endParaRPr lang="en-US" sz="3200" b="1" spc="50" dirty="0">
              <a:ln w="11430"/>
              <a:solidFill>
                <a:schemeClr val="accent6">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009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64819" y="1828800"/>
            <a:ext cx="6774181" cy="762000"/>
          </a:xfrm>
          <a:prstGeom prst="roundRect">
            <a:avLst>
              <a:gd name="adj" fmla="val 50000"/>
            </a:avLst>
          </a:prstGeom>
          <a:solidFill>
            <a:schemeClr val="accent2">
              <a:lumMod val="40000"/>
              <a:lumOff val="6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solidFill>
                  <a:srgbClr val="FF0000"/>
                </a:solidFill>
                <a:effectLst>
                  <a:outerShdw blurRad="76200" dist="50800" dir="5400000" algn="tl" rotWithShape="0">
                    <a:srgbClr val="000000">
                      <a:alpha val="65000"/>
                    </a:srgbClr>
                  </a:outerShdw>
                </a:effectLst>
              </a:rPr>
              <a:t>Melahirkan </a:t>
            </a:r>
            <a:r>
              <a:rPr lang="sv-SE" sz="2600" b="1" spc="50" dirty="0">
                <a:ln w="11430"/>
                <a:solidFill>
                  <a:srgbClr val="FF0000"/>
                </a:solidFill>
                <a:effectLst>
                  <a:outerShdw blurRad="76200" dist="50800" dir="5400000" algn="tl" rotWithShape="0">
                    <a:srgbClr val="000000">
                      <a:alpha val="65000"/>
                    </a:srgbClr>
                  </a:outerShdw>
                </a:effectLst>
              </a:rPr>
              <a:t>generasi yang solih dan </a:t>
            </a:r>
            <a:r>
              <a:rPr lang="sv-SE" sz="2600" b="1" spc="50" dirty="0" smtClean="0">
                <a:ln w="11430"/>
                <a:solidFill>
                  <a:srgbClr val="FF0000"/>
                </a:solidFill>
                <a:effectLst>
                  <a:outerShdw blurRad="76200" dist="50800" dir="5400000" algn="tl" rotWithShape="0">
                    <a:srgbClr val="000000">
                      <a:alpha val="65000"/>
                    </a:srgbClr>
                  </a:outerShdw>
                </a:effectLst>
              </a:rPr>
              <a:t>solihah</a:t>
            </a:r>
            <a:endParaRPr lang="en-US" sz="2600" b="1" spc="50" dirty="0">
              <a:ln w="11430"/>
              <a:solidFill>
                <a:srgbClr val="FF0000"/>
              </a:solidFill>
              <a:effectLst>
                <a:outerShdw blurRad="76200" dist="50800" dir="5400000" algn="tl" rotWithShape="0">
                  <a:srgbClr val="000000">
                    <a:alpha val="65000"/>
                  </a:srgbClr>
                </a:outerShdw>
              </a:effectLst>
            </a:endParaRPr>
          </a:p>
        </p:txBody>
      </p:sp>
      <p:sp>
        <p:nvSpPr>
          <p:cNvPr id="2" name="Snip Diagonal Corner Rectangle 1"/>
          <p:cNvSpPr/>
          <p:nvPr/>
        </p:nvSpPr>
        <p:spPr>
          <a:xfrm>
            <a:off x="457199" y="304800"/>
            <a:ext cx="8305800" cy="10668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Apakah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kaedah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terbaik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mendepani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cabaran-cabaran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p>
        </p:txBody>
      </p:sp>
      <p:sp>
        <p:nvSpPr>
          <p:cNvPr id="7" name="Rounded Rectangle 6"/>
          <p:cNvSpPr/>
          <p:nvPr/>
        </p:nvSpPr>
        <p:spPr>
          <a:xfrm>
            <a:off x="1790700" y="2895600"/>
            <a:ext cx="7239000" cy="762000"/>
          </a:xfrm>
          <a:prstGeom prst="roundRect">
            <a:avLst>
              <a:gd name="adj" fmla="val 50000"/>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solidFill>
                  <a:srgbClr val="FF0000"/>
                </a:solidFill>
                <a:effectLst>
                  <a:outerShdw blurRad="76200" dist="50800" dir="5400000" algn="tl" rotWithShape="0">
                    <a:srgbClr val="000000">
                      <a:alpha val="65000"/>
                    </a:srgbClr>
                  </a:outerShdw>
                </a:effectLst>
              </a:rPr>
              <a:t>Melahirkan generasi </a:t>
            </a:r>
            <a:r>
              <a:rPr lang="sv-SE" sz="2600" b="1" spc="50" dirty="0">
                <a:ln w="11430"/>
                <a:solidFill>
                  <a:srgbClr val="FF0000"/>
                </a:solidFill>
                <a:effectLst>
                  <a:outerShdw blurRad="76200" dist="50800" dir="5400000" algn="tl" rotWithShape="0">
                    <a:srgbClr val="000000">
                      <a:alpha val="65000"/>
                    </a:srgbClr>
                  </a:outerShdw>
                </a:effectLst>
              </a:rPr>
              <a:t>yang memelihara solatnya</a:t>
            </a:r>
            <a:endParaRPr lang="en-US" sz="2600" b="1" spc="50" dirty="0">
              <a:ln w="11430"/>
              <a:solidFill>
                <a:srgbClr val="FF0000"/>
              </a:solidFill>
              <a:effectLst>
                <a:outerShdw blurRad="76200" dist="50800" dir="5400000" algn="tl" rotWithShape="0">
                  <a:srgbClr val="000000">
                    <a:alpha val="65000"/>
                  </a:srgbClr>
                </a:outerShdw>
              </a:effectLst>
            </a:endParaRPr>
          </a:p>
        </p:txBody>
      </p:sp>
      <p:sp>
        <p:nvSpPr>
          <p:cNvPr id="9" name="Rounded Rectangle 8"/>
          <p:cNvSpPr/>
          <p:nvPr/>
        </p:nvSpPr>
        <p:spPr>
          <a:xfrm>
            <a:off x="609600" y="3962400"/>
            <a:ext cx="5943600" cy="838200"/>
          </a:xfrm>
          <a:prstGeom prst="roundRect">
            <a:avLst>
              <a:gd name="adj" fmla="val 50000"/>
            </a:avLst>
          </a:prstGeom>
          <a:solidFill>
            <a:schemeClr val="bg2">
              <a:lumMod val="9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a:ln w="11430"/>
                <a:solidFill>
                  <a:srgbClr val="FF0000"/>
                </a:solidFill>
                <a:effectLst>
                  <a:outerShdw blurRad="76200" dist="50800" dir="5400000" algn="tl" rotWithShape="0">
                    <a:srgbClr val="000000">
                      <a:alpha val="65000"/>
                    </a:srgbClr>
                  </a:outerShdw>
                </a:effectLst>
              </a:rPr>
              <a:t>M</a:t>
            </a:r>
            <a:r>
              <a:rPr lang="sv-SE" sz="2600" b="1" spc="50" dirty="0" smtClean="0">
                <a:ln w="11430"/>
                <a:solidFill>
                  <a:srgbClr val="FF0000"/>
                </a:solidFill>
                <a:effectLst>
                  <a:outerShdw blurRad="76200" dist="50800" dir="5400000" algn="tl" rotWithShape="0">
                    <a:srgbClr val="000000">
                      <a:alpha val="65000"/>
                    </a:srgbClr>
                  </a:outerShdw>
                </a:effectLst>
              </a:rPr>
              <a:t>elahirkan generasi yang menjaga </a:t>
            </a:r>
            <a:r>
              <a:rPr lang="sv-SE" sz="2600" b="1" spc="50" dirty="0">
                <a:ln w="11430"/>
                <a:solidFill>
                  <a:srgbClr val="FF0000"/>
                </a:solidFill>
                <a:effectLst>
                  <a:outerShdw blurRad="76200" dist="50800" dir="5400000" algn="tl" rotWithShape="0">
                    <a:srgbClr val="000000">
                      <a:alpha val="65000"/>
                    </a:srgbClr>
                  </a:outerShdw>
                </a:effectLst>
              </a:rPr>
              <a:t>adab dan tindak tanduknya</a:t>
            </a:r>
            <a:endParaRPr lang="en-US" sz="2600" b="1" spc="50" dirty="0">
              <a:ln w="11430"/>
              <a:solidFill>
                <a:srgbClr val="FF0000"/>
              </a:solidFill>
              <a:effectLst>
                <a:outerShdw blurRad="76200" dist="50800" dir="5400000" algn="tl" rotWithShape="0">
                  <a:srgbClr val="000000">
                    <a:alpha val="65000"/>
                  </a:srgbClr>
                </a:outerShdw>
              </a:effectLst>
            </a:endParaRPr>
          </a:p>
        </p:txBody>
      </p:sp>
      <p:sp>
        <p:nvSpPr>
          <p:cNvPr id="10" name="Rounded Rectangle 9"/>
          <p:cNvSpPr/>
          <p:nvPr/>
        </p:nvSpPr>
        <p:spPr>
          <a:xfrm>
            <a:off x="2133600" y="5105400"/>
            <a:ext cx="6553200" cy="1295400"/>
          </a:xfrm>
          <a:prstGeom prst="roundRect">
            <a:avLst>
              <a:gd name="adj" fmla="val 50000"/>
            </a:avLst>
          </a:prstGeom>
          <a:solidFill>
            <a:srgbClr val="00B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solidFill>
                  <a:srgbClr val="FF0000"/>
                </a:solidFill>
                <a:effectLst>
                  <a:outerShdw blurRad="76200" dist="50800" dir="5400000" algn="tl" rotWithShape="0">
                    <a:srgbClr val="000000">
                      <a:alpha val="65000"/>
                    </a:srgbClr>
                  </a:outerShdw>
                </a:effectLst>
              </a:rPr>
              <a:t>Melahirkan </a:t>
            </a:r>
            <a:r>
              <a:rPr lang="sv-SE" sz="2600" b="1" spc="50" dirty="0">
                <a:ln w="11430"/>
                <a:solidFill>
                  <a:srgbClr val="FF0000"/>
                </a:solidFill>
                <a:effectLst>
                  <a:outerShdw blurRad="76200" dist="50800" dir="5400000" algn="tl" rotWithShape="0">
                    <a:srgbClr val="000000">
                      <a:alpha val="65000"/>
                    </a:srgbClr>
                  </a:outerShdw>
                </a:effectLst>
              </a:rPr>
              <a:t>generasi berinteraksi serta mengurus masyarakat berasaskan ajaran Quran dan Sunnah</a:t>
            </a:r>
            <a:endParaRPr lang="en-US" sz="2600" b="1"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47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 r="-1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57199" y="228600"/>
            <a:ext cx="83058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Abdullah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Ulwan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Tarbiyatul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Aulad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400" dirty="0"/>
          </a:p>
        </p:txBody>
      </p:sp>
      <p:sp>
        <p:nvSpPr>
          <p:cNvPr id="9" name="Rounded Rectangle 8"/>
          <p:cNvSpPr/>
          <p:nvPr/>
        </p:nvSpPr>
        <p:spPr>
          <a:xfrm>
            <a:off x="495300" y="3276600"/>
            <a:ext cx="8382000" cy="2819400"/>
          </a:xfrm>
          <a:prstGeom prst="roundRect">
            <a:avLst>
              <a:gd name="adj" fmla="val 50000"/>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a:ln w="11430"/>
                <a:solidFill>
                  <a:srgbClr val="FF0000"/>
                </a:solidFill>
                <a:effectLst>
                  <a:outerShdw blurRad="76200" dist="50800" dir="5400000" algn="tl" rotWithShape="0">
                    <a:srgbClr val="000000">
                      <a:alpha val="65000"/>
                    </a:srgbClr>
                  </a:outerShdw>
                </a:effectLst>
              </a:rPr>
              <a:t>Faktor terbesar yang mencorak kehidupan, dan keperibadian anak-anak ialah </a:t>
            </a:r>
            <a:r>
              <a:rPr lang="sv-SE" sz="2600" b="1" spc="50" dirty="0" smtClean="0">
                <a:ln w="11430"/>
                <a:solidFill>
                  <a:srgbClr val="FF0000"/>
                </a:solidFill>
                <a:effectLst>
                  <a:outerShdw blurRad="76200" dist="50800" dir="5400000" algn="tl" rotWithShape="0">
                    <a:srgbClr val="000000">
                      <a:alpha val="65000"/>
                    </a:srgbClr>
                  </a:outerShdw>
                </a:effectLst>
              </a:rPr>
              <a:t>ibu bapa </a:t>
            </a:r>
            <a:r>
              <a:rPr lang="sv-SE" sz="2600" b="1" spc="50" dirty="0">
                <a:ln w="11430"/>
                <a:solidFill>
                  <a:srgbClr val="FF0000"/>
                </a:solidFill>
                <a:effectLst>
                  <a:outerShdw blurRad="76200" dist="50800" dir="5400000" algn="tl" rotWithShape="0">
                    <a:srgbClr val="000000">
                      <a:alpha val="65000"/>
                    </a:srgbClr>
                  </a:outerShdw>
                </a:effectLst>
              </a:rPr>
              <a:t>sendiri. Daripada lahir hingga ke usia sekolah, </a:t>
            </a:r>
            <a:r>
              <a:rPr lang="sv-SE" sz="2600" b="1" spc="50" dirty="0" smtClean="0">
                <a:ln w="11430"/>
                <a:solidFill>
                  <a:srgbClr val="FF0000"/>
                </a:solidFill>
                <a:effectLst>
                  <a:outerShdw blurRad="76200" dist="50800" dir="5400000" algn="tl" rotWithShape="0">
                    <a:srgbClr val="000000">
                      <a:alpha val="65000"/>
                    </a:srgbClr>
                  </a:outerShdw>
                </a:effectLst>
              </a:rPr>
              <a:t>ibu bapa </a:t>
            </a:r>
            <a:r>
              <a:rPr lang="sv-SE" sz="2600" b="1" spc="50" dirty="0">
                <a:ln w="11430"/>
                <a:solidFill>
                  <a:srgbClr val="FF0000"/>
                </a:solidFill>
                <a:effectLst>
                  <a:outerShdw blurRad="76200" dist="50800" dir="5400000" algn="tl" rotWithShape="0">
                    <a:srgbClr val="000000">
                      <a:alpha val="65000"/>
                    </a:srgbClr>
                  </a:outerShdw>
                </a:effectLst>
              </a:rPr>
              <a:t>adalah individu yang paling dekat dengan anak-anak. Jadi </a:t>
            </a:r>
            <a:r>
              <a:rPr lang="sv-SE" sz="2600" b="1" spc="50" dirty="0" smtClean="0">
                <a:ln w="11430"/>
                <a:solidFill>
                  <a:srgbClr val="FF0000"/>
                </a:solidFill>
                <a:effectLst>
                  <a:outerShdw blurRad="76200" dist="50800" dir="5400000" algn="tl" rotWithShape="0">
                    <a:srgbClr val="000000">
                      <a:alpha val="65000"/>
                    </a:srgbClr>
                  </a:outerShdw>
                </a:effectLst>
              </a:rPr>
              <a:t>ibu bapa </a:t>
            </a:r>
            <a:r>
              <a:rPr lang="sv-SE" sz="2600" b="1" spc="50" dirty="0">
                <a:ln w="11430"/>
                <a:solidFill>
                  <a:srgbClr val="FF0000"/>
                </a:solidFill>
                <a:effectLst>
                  <a:outerShdw blurRad="76200" dist="50800" dir="5400000" algn="tl" rotWithShape="0">
                    <a:srgbClr val="000000">
                      <a:alpha val="65000"/>
                    </a:srgbClr>
                  </a:outerShdw>
                </a:effectLst>
              </a:rPr>
              <a:t>lah pencorak kehidupan anak-anak bermula daripada buaian lagi.</a:t>
            </a:r>
            <a:endParaRPr lang="en-US" sz="2600" b="1" spc="50" dirty="0">
              <a:ln w="11430"/>
              <a:solidFill>
                <a:srgbClr val="FF0000"/>
              </a:solidFill>
              <a:effectLst>
                <a:outerShdw blurRad="76200" dist="50800" dir="5400000" algn="tl" rotWithShape="0">
                  <a:srgbClr val="000000">
                    <a:alpha val="65000"/>
                  </a:srgbClr>
                </a:outerShdw>
              </a:effectLst>
            </a:endParaRPr>
          </a:p>
        </p:txBody>
      </p:sp>
      <p:sp>
        <p:nvSpPr>
          <p:cNvPr id="4" name="Plaque 3"/>
          <p:cNvSpPr/>
          <p:nvPr/>
        </p:nvSpPr>
        <p:spPr>
          <a:xfrm>
            <a:off x="1371600" y="990600"/>
            <a:ext cx="6781800" cy="457200"/>
          </a:xfrm>
          <a:prstGeom prst="plaque">
            <a:avLst>
              <a:gd name="adj" fmla="val 50000"/>
            </a:avLst>
          </a:prstGeom>
          <a:gradFill>
            <a:gsLst>
              <a:gs pos="0">
                <a:srgbClr val="FFEFD1"/>
              </a:gs>
              <a:gs pos="33000">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spc="50" dirty="0">
                <a:ln w="11430"/>
                <a:solidFill>
                  <a:srgbClr val="FF0000"/>
                </a:solidFill>
                <a:effectLst>
                  <a:outerShdw blurRad="76200" dist="50800" dir="5400000" algn="tl" rotWithShape="0">
                    <a:srgbClr val="000000">
                      <a:alpha val="65000"/>
                    </a:srgbClr>
                  </a:outerShdw>
                </a:effectLst>
              </a:rPr>
              <a:t>C</a:t>
            </a:r>
            <a:r>
              <a:rPr lang="sv-SE" sz="2400" b="1" spc="50" dirty="0" smtClean="0">
                <a:ln w="11430"/>
                <a:solidFill>
                  <a:srgbClr val="FF0000"/>
                </a:solidFill>
                <a:effectLst>
                  <a:outerShdw blurRad="76200" dist="50800" dir="5400000" algn="tl" rotWithShape="0">
                    <a:srgbClr val="000000">
                      <a:alpha val="65000"/>
                    </a:srgbClr>
                  </a:outerShdw>
                </a:effectLst>
              </a:rPr>
              <a:t>ara-cara </a:t>
            </a:r>
            <a:r>
              <a:rPr lang="sv-SE" sz="2400" b="1" spc="50" dirty="0">
                <a:ln w="11430"/>
                <a:solidFill>
                  <a:srgbClr val="FF0000"/>
                </a:solidFill>
                <a:effectLst>
                  <a:outerShdw blurRad="76200" dist="50800" dir="5400000" algn="tl" rotWithShape="0">
                    <a:srgbClr val="000000">
                      <a:alpha val="65000"/>
                    </a:srgbClr>
                  </a:outerShdw>
                </a:effectLst>
              </a:rPr>
              <a:t>mendidik anak-anak </a:t>
            </a:r>
            <a:r>
              <a:rPr lang="sv-SE" sz="2400" b="1" spc="50" dirty="0" smtClean="0">
                <a:ln w="11430"/>
                <a:solidFill>
                  <a:srgbClr val="FF0000"/>
                </a:solidFill>
                <a:effectLst>
                  <a:outerShdw blurRad="76200" dist="50800" dir="5400000" algn="tl" rotWithShape="0">
                    <a:srgbClr val="000000">
                      <a:alpha val="65000"/>
                    </a:srgbClr>
                  </a:outerShdw>
                </a:effectLst>
              </a:rPr>
              <a:t>:</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6" name="Down Arrow Callout 5"/>
          <p:cNvSpPr/>
          <p:nvPr/>
        </p:nvSpPr>
        <p:spPr>
          <a:xfrm>
            <a:off x="2362200" y="1752600"/>
            <a:ext cx="4648200" cy="1447800"/>
          </a:xfrm>
          <a:prstGeom prst="downArrowCallou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MY" sz="2800" b="1" dirty="0" err="1" smtClean="0">
                <a:ln w="1905"/>
                <a:solidFill>
                  <a:srgbClr val="7030A0"/>
                </a:solidFill>
                <a:effectLst>
                  <a:innerShdw blurRad="69850" dist="43180" dir="5400000">
                    <a:srgbClr val="000000">
                      <a:alpha val="65000"/>
                    </a:srgbClr>
                  </a:innerShdw>
                </a:effectLst>
              </a:rPr>
              <a:t>Pertama</a:t>
            </a:r>
            <a:r>
              <a:rPr lang="en-MY" sz="2800" b="1" dirty="0" smtClean="0">
                <a:ln w="1905"/>
                <a:solidFill>
                  <a:srgbClr val="7030A0"/>
                </a:solidFill>
                <a:effectLst>
                  <a:innerShdw blurRad="69850" dist="43180" dir="5400000">
                    <a:srgbClr val="000000">
                      <a:alpha val="65000"/>
                    </a:srgbClr>
                  </a:innerShdw>
                </a:effectLst>
              </a:rPr>
              <a:t> </a:t>
            </a:r>
            <a:r>
              <a:rPr lang="en-MY"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Mendidik</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melalui</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contoh</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tauladan</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baik</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565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 r="-1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2514600"/>
            <a:ext cx="8839200" cy="4038600"/>
          </a:xfrm>
          <a:prstGeom prst="roundRect">
            <a:avLst>
              <a:gd name="adj" fmla="val 30135"/>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200" b="1" spc="50" dirty="0">
                <a:ln w="11430"/>
                <a:solidFill>
                  <a:schemeClr val="tx1"/>
                </a:solidFill>
                <a:effectLst>
                  <a:outerShdw blurRad="76200" dist="50800" dir="5400000" algn="tl" rotWithShape="0">
                    <a:srgbClr val="000000">
                      <a:alpha val="65000"/>
                    </a:srgbClr>
                  </a:outerShdw>
                </a:effectLst>
                <a:latin typeface="Arial" pitchFamily="34" charset="0"/>
                <a:cs typeface="Arial" pitchFamily="34" charset="0"/>
              </a:rPr>
              <a:t>Pendidikan melalui contoh tauladan termasuk memberi tunjuk ajar hal-hal keutamaan dalam agama; cara solat yang betul, aspek syarat dan rukunnya serta memelihara waktu solat agar tidak luput. Ibu bapa juga perlu tunjukkan kesungguhan dan minat kepada urusan agama seperti bersegera melaksanakan solat apabila masuk waktu, juga ibadah-ibadah lain. Mudah-mudahan ia menjadi ikutan kepada anak-anak sehingga mereka merasakan bahawa tuntutan agama bukanlah sesuatu yang remeh, sebaliknya perlu dijaga sebaik-baiknya.</a:t>
            </a:r>
            <a:endParaRPr lang="en-US" sz="2200" b="1" spc="50" dirty="0">
              <a:ln w="11430"/>
              <a:solidFill>
                <a:schemeClr val="tx1"/>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 name="Plaque 3"/>
          <p:cNvSpPr/>
          <p:nvPr/>
        </p:nvSpPr>
        <p:spPr>
          <a:xfrm>
            <a:off x="914400" y="228600"/>
            <a:ext cx="7772400" cy="533400"/>
          </a:xfrm>
          <a:prstGeom prst="plaque">
            <a:avLst>
              <a:gd name="adj" fmla="val 50000"/>
            </a:avLst>
          </a:prstGeom>
          <a:solidFill>
            <a:schemeClr val="tx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Rasululullah SAW bersabda yang </a:t>
            </a:r>
            <a:r>
              <a:rPr lang="sv-SE"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bermaksud :</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381000" y="990600"/>
            <a:ext cx="8458200" cy="892552"/>
          </a:xfrm>
          <a:prstGeom prst="rect">
            <a:avLst/>
          </a:prstGeom>
        </p:spPr>
        <p:txBody>
          <a:bodyPr wrap="square">
            <a:spAutoFit/>
          </a:bodyPr>
          <a:lstStyle/>
          <a:p>
            <a:pPr algn="just" fontAlgn="base"/>
            <a:r>
              <a:rPr lang="en-MY" sz="2600" b="1" i="1" dirty="0">
                <a:solidFill>
                  <a:schemeClr val="accent5">
                    <a:lumMod val="50000"/>
                  </a:schemeClr>
                </a:solidFill>
              </a:rPr>
              <a:t> </a:t>
            </a:r>
            <a:r>
              <a:rPr lang="en-MY" sz="2600" b="1" i="1" dirty="0" smtClean="0">
                <a:solidFill>
                  <a:schemeClr val="accent5">
                    <a:lumMod val="50000"/>
                  </a:schemeClr>
                </a:solidFill>
              </a:rPr>
              <a:t>“ </a:t>
            </a:r>
            <a:r>
              <a:rPr lang="en-MY" sz="2600" b="1" i="1" dirty="0" err="1" smtClean="0">
                <a:solidFill>
                  <a:schemeClr val="accent5">
                    <a:lumMod val="50000"/>
                  </a:schemeClr>
                </a:solidFill>
              </a:rPr>
              <a:t>Setiap</a:t>
            </a:r>
            <a:r>
              <a:rPr lang="en-MY" sz="2600" b="1" i="1" dirty="0" smtClean="0">
                <a:solidFill>
                  <a:schemeClr val="accent5">
                    <a:lumMod val="50000"/>
                  </a:schemeClr>
                </a:solidFill>
              </a:rPr>
              <a:t> </a:t>
            </a:r>
            <a:r>
              <a:rPr lang="en-MY" sz="2600" b="1" i="1" dirty="0" err="1">
                <a:solidFill>
                  <a:schemeClr val="accent5">
                    <a:lumMod val="50000"/>
                  </a:schemeClr>
                </a:solidFill>
              </a:rPr>
              <a:t>anak</a:t>
            </a:r>
            <a:r>
              <a:rPr lang="en-MY" sz="2600" b="1" i="1" dirty="0">
                <a:solidFill>
                  <a:schemeClr val="accent5">
                    <a:lumMod val="50000"/>
                  </a:schemeClr>
                </a:solidFill>
              </a:rPr>
              <a:t> yang </a:t>
            </a:r>
            <a:r>
              <a:rPr lang="en-MY" sz="2600" b="1" i="1" dirty="0" err="1">
                <a:solidFill>
                  <a:schemeClr val="accent5">
                    <a:lumMod val="50000"/>
                  </a:schemeClr>
                </a:solidFill>
              </a:rPr>
              <a:t>lahir</a:t>
            </a:r>
            <a:r>
              <a:rPr lang="en-MY" sz="2600" b="1" i="1" dirty="0">
                <a:solidFill>
                  <a:schemeClr val="accent5">
                    <a:lumMod val="50000"/>
                  </a:schemeClr>
                </a:solidFill>
              </a:rPr>
              <a:t> </a:t>
            </a:r>
            <a:r>
              <a:rPr lang="en-MY" sz="2600" b="1" i="1" dirty="0" err="1">
                <a:solidFill>
                  <a:schemeClr val="accent5">
                    <a:lumMod val="50000"/>
                  </a:schemeClr>
                </a:solidFill>
              </a:rPr>
              <a:t>adalah</a:t>
            </a:r>
            <a:r>
              <a:rPr lang="en-MY" sz="2600" b="1" i="1" dirty="0">
                <a:solidFill>
                  <a:schemeClr val="accent5">
                    <a:lumMod val="50000"/>
                  </a:schemeClr>
                </a:solidFill>
              </a:rPr>
              <a:t> </a:t>
            </a:r>
            <a:r>
              <a:rPr lang="en-MY" sz="2600" b="1" i="1" dirty="0" err="1">
                <a:solidFill>
                  <a:schemeClr val="accent5">
                    <a:lumMod val="50000"/>
                  </a:schemeClr>
                </a:solidFill>
              </a:rPr>
              <a:t>dalam</a:t>
            </a:r>
            <a:r>
              <a:rPr lang="en-MY" sz="2600" b="1" i="1" dirty="0">
                <a:solidFill>
                  <a:schemeClr val="accent5">
                    <a:lumMod val="50000"/>
                  </a:schemeClr>
                </a:solidFill>
              </a:rPr>
              <a:t> </a:t>
            </a:r>
            <a:r>
              <a:rPr lang="en-MY" sz="2600" b="1" i="1" dirty="0" err="1">
                <a:solidFill>
                  <a:schemeClr val="accent5">
                    <a:lumMod val="50000"/>
                  </a:schemeClr>
                </a:solidFill>
              </a:rPr>
              <a:t>keadaan</a:t>
            </a:r>
            <a:r>
              <a:rPr lang="en-MY" sz="2600" b="1" i="1" dirty="0">
                <a:solidFill>
                  <a:schemeClr val="accent5">
                    <a:lumMod val="50000"/>
                  </a:schemeClr>
                </a:solidFill>
              </a:rPr>
              <a:t> </a:t>
            </a:r>
            <a:r>
              <a:rPr lang="en-MY" sz="2600" b="1" i="1" dirty="0" err="1">
                <a:solidFill>
                  <a:schemeClr val="accent5">
                    <a:lumMod val="50000"/>
                  </a:schemeClr>
                </a:solidFill>
              </a:rPr>
              <a:t>fitrah</a:t>
            </a:r>
            <a:r>
              <a:rPr lang="en-MY" sz="2600" b="1" i="1" dirty="0">
                <a:solidFill>
                  <a:schemeClr val="accent5">
                    <a:lumMod val="50000"/>
                  </a:schemeClr>
                </a:solidFill>
              </a:rPr>
              <a:t>. </a:t>
            </a:r>
            <a:r>
              <a:rPr lang="en-MY" sz="2600" b="1" i="1" dirty="0" err="1" smtClean="0">
                <a:solidFill>
                  <a:schemeClr val="accent5">
                    <a:lumMod val="50000"/>
                  </a:schemeClr>
                </a:solidFill>
              </a:rPr>
              <a:t>Ibu</a:t>
            </a:r>
            <a:r>
              <a:rPr lang="en-MY" sz="2600" b="1" i="1" dirty="0" smtClean="0">
                <a:solidFill>
                  <a:schemeClr val="accent5">
                    <a:lumMod val="50000"/>
                  </a:schemeClr>
                </a:solidFill>
              </a:rPr>
              <a:t> </a:t>
            </a:r>
            <a:r>
              <a:rPr lang="en-MY" sz="2600" b="1" i="1" dirty="0" err="1" smtClean="0">
                <a:solidFill>
                  <a:schemeClr val="accent5">
                    <a:lumMod val="50000"/>
                  </a:schemeClr>
                </a:solidFill>
              </a:rPr>
              <a:t>bapa</a:t>
            </a:r>
            <a:r>
              <a:rPr lang="en-MY" sz="2600" b="1" i="1" dirty="0" smtClean="0">
                <a:solidFill>
                  <a:schemeClr val="accent5">
                    <a:lumMod val="50000"/>
                  </a:schemeClr>
                </a:solidFill>
              </a:rPr>
              <a:t> </a:t>
            </a:r>
            <a:r>
              <a:rPr lang="en-MY" sz="2600" b="1" i="1" dirty="0" err="1">
                <a:solidFill>
                  <a:schemeClr val="accent5">
                    <a:lumMod val="50000"/>
                  </a:schemeClr>
                </a:solidFill>
              </a:rPr>
              <a:t>lah</a:t>
            </a:r>
            <a:r>
              <a:rPr lang="en-MY" sz="2600" b="1" i="1" dirty="0">
                <a:solidFill>
                  <a:schemeClr val="accent5">
                    <a:lumMod val="50000"/>
                  </a:schemeClr>
                </a:solidFill>
              </a:rPr>
              <a:t> yang </a:t>
            </a:r>
            <a:r>
              <a:rPr lang="en-MY" sz="2600" b="1" i="1" dirty="0" err="1">
                <a:solidFill>
                  <a:schemeClr val="accent5">
                    <a:lumMod val="50000"/>
                  </a:schemeClr>
                </a:solidFill>
              </a:rPr>
              <a:t>menjadikannya</a:t>
            </a:r>
            <a:r>
              <a:rPr lang="en-MY" sz="2600" b="1" i="1" dirty="0">
                <a:solidFill>
                  <a:schemeClr val="accent5">
                    <a:lumMod val="50000"/>
                  </a:schemeClr>
                </a:solidFill>
              </a:rPr>
              <a:t> </a:t>
            </a:r>
            <a:r>
              <a:rPr lang="en-MY" sz="2600" b="1" i="1" dirty="0" err="1">
                <a:solidFill>
                  <a:schemeClr val="accent5">
                    <a:lumMod val="50000"/>
                  </a:schemeClr>
                </a:solidFill>
              </a:rPr>
              <a:t>Yahudi</a:t>
            </a:r>
            <a:r>
              <a:rPr lang="en-MY" sz="2600" b="1" i="1" dirty="0">
                <a:solidFill>
                  <a:schemeClr val="accent5">
                    <a:lumMod val="50000"/>
                  </a:schemeClr>
                </a:solidFill>
              </a:rPr>
              <a:t>, </a:t>
            </a:r>
            <a:r>
              <a:rPr lang="en-MY" sz="2600" b="1" i="1" dirty="0" err="1">
                <a:solidFill>
                  <a:schemeClr val="accent5">
                    <a:lumMod val="50000"/>
                  </a:schemeClr>
                </a:solidFill>
              </a:rPr>
              <a:t>Nasrani</a:t>
            </a:r>
            <a:r>
              <a:rPr lang="en-MY" sz="2600" b="1" i="1" dirty="0">
                <a:solidFill>
                  <a:schemeClr val="accent5">
                    <a:lumMod val="50000"/>
                  </a:schemeClr>
                </a:solidFill>
              </a:rPr>
              <a:t> </a:t>
            </a:r>
            <a:r>
              <a:rPr lang="en-MY" sz="2600" b="1" i="1" dirty="0" err="1">
                <a:solidFill>
                  <a:schemeClr val="accent5">
                    <a:lumMod val="50000"/>
                  </a:schemeClr>
                </a:solidFill>
              </a:rPr>
              <a:t>atau</a:t>
            </a:r>
            <a:r>
              <a:rPr lang="en-MY" sz="2600" b="1" i="1" dirty="0">
                <a:solidFill>
                  <a:schemeClr val="accent5">
                    <a:lumMod val="50000"/>
                  </a:schemeClr>
                </a:solidFill>
              </a:rPr>
              <a:t> </a:t>
            </a:r>
            <a:r>
              <a:rPr lang="en-MY" sz="2600" b="1" i="1" dirty="0" err="1">
                <a:solidFill>
                  <a:schemeClr val="accent5">
                    <a:lumMod val="50000"/>
                  </a:schemeClr>
                </a:solidFill>
              </a:rPr>
              <a:t>Majusi</a:t>
            </a:r>
            <a:r>
              <a:rPr lang="en-MY" sz="2600" b="1" i="1" dirty="0">
                <a:solidFill>
                  <a:schemeClr val="accent5">
                    <a:lumMod val="50000"/>
                  </a:schemeClr>
                </a:solidFill>
              </a:rPr>
              <a:t> ”</a:t>
            </a:r>
            <a:r>
              <a:rPr lang="en-US" sz="2600" b="1" i="1" dirty="0">
                <a:solidFill>
                  <a:schemeClr val="accent5">
                    <a:lumMod val="50000"/>
                  </a:schemeClr>
                </a:solidFill>
              </a:rPr>
              <a:t>.</a:t>
            </a:r>
            <a:r>
              <a:rPr lang="en-MY" sz="2600" b="1" i="1" dirty="0">
                <a:solidFill>
                  <a:schemeClr val="accent5">
                    <a:lumMod val="50000"/>
                  </a:schemeClr>
                </a:solidFill>
              </a:rPr>
              <a:t> </a:t>
            </a:r>
            <a:endParaRPr lang="en-US" sz="2600" b="1" i="1" dirty="0">
              <a:solidFill>
                <a:schemeClr val="accent5">
                  <a:lumMod val="50000"/>
                </a:schemeClr>
              </a:solidFill>
            </a:endParaRPr>
          </a:p>
        </p:txBody>
      </p:sp>
      <p:sp>
        <p:nvSpPr>
          <p:cNvPr id="5" name="Rectangle 4"/>
          <p:cNvSpPr/>
          <p:nvPr/>
        </p:nvSpPr>
        <p:spPr>
          <a:xfrm>
            <a:off x="6493059" y="1981200"/>
            <a:ext cx="2311851" cy="369332"/>
          </a:xfrm>
          <a:prstGeom prst="rect">
            <a:avLst/>
          </a:prstGeom>
        </p:spPr>
        <p:txBody>
          <a:bodyPr wrap="none">
            <a:spAutoFit/>
          </a:bodyPr>
          <a:lstStyle/>
          <a:p>
            <a:pPr algn="just" fontAlgn="base"/>
            <a:r>
              <a:rPr lang="en-US" dirty="0">
                <a:solidFill>
                  <a:srgbClr val="C00000"/>
                </a:solidFill>
              </a:rPr>
              <a:t>.</a:t>
            </a:r>
            <a:r>
              <a:rPr lang="en-MY" dirty="0">
                <a:solidFill>
                  <a:srgbClr val="C00000"/>
                </a:solidFill>
              </a:rPr>
              <a:t> (</a:t>
            </a:r>
            <a:r>
              <a:rPr lang="en-MY" dirty="0" err="1">
                <a:solidFill>
                  <a:srgbClr val="C00000"/>
                </a:solidFill>
              </a:rPr>
              <a:t>Bukhari</a:t>
            </a:r>
            <a:r>
              <a:rPr lang="en-MY" dirty="0">
                <a:solidFill>
                  <a:srgbClr val="C00000"/>
                </a:solidFill>
              </a:rPr>
              <a:t> </a:t>
            </a:r>
            <a:r>
              <a:rPr lang="en-MY" dirty="0" err="1">
                <a:solidFill>
                  <a:srgbClr val="C00000"/>
                </a:solidFill>
              </a:rPr>
              <a:t>dan</a:t>
            </a:r>
            <a:r>
              <a:rPr lang="en-MY" dirty="0">
                <a:solidFill>
                  <a:srgbClr val="C00000"/>
                </a:solidFill>
              </a:rPr>
              <a:t> Muslim)</a:t>
            </a:r>
            <a:endParaRPr lang="en-US" dirty="0">
              <a:solidFill>
                <a:srgbClr val="C00000"/>
              </a:solidFill>
            </a:endParaRPr>
          </a:p>
        </p:txBody>
      </p:sp>
    </p:spTree>
    <p:extLst>
      <p:ext uri="{BB962C8B-B14F-4D97-AF65-F5344CB8AC3E}">
        <p14:creationId xmlns:p14="http://schemas.microsoft.com/office/powerpoint/2010/main" val="8482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 r="-1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57199" y="228600"/>
            <a:ext cx="83058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Abdullah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Ulwan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Tarbiyatul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Aulad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400" dirty="0"/>
          </a:p>
        </p:txBody>
      </p:sp>
      <p:sp>
        <p:nvSpPr>
          <p:cNvPr id="9" name="Rounded Rectangle 8"/>
          <p:cNvSpPr/>
          <p:nvPr/>
        </p:nvSpPr>
        <p:spPr>
          <a:xfrm>
            <a:off x="342900" y="3200400"/>
            <a:ext cx="8496300" cy="3505200"/>
          </a:xfrm>
          <a:prstGeom prst="roundRect">
            <a:avLst>
              <a:gd name="adj" fmla="val 24565"/>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100" b="1" spc="50" dirty="0">
                <a:ln w="11430"/>
                <a:solidFill>
                  <a:srgbClr val="FF0000"/>
                </a:solidFill>
                <a:effectLst>
                  <a:outerShdw blurRad="76200" dist="50800" dir="5400000" algn="tl" rotWithShape="0">
                    <a:srgbClr val="000000">
                      <a:alpha val="65000"/>
                    </a:srgbClr>
                  </a:outerShdw>
                </a:effectLst>
              </a:rPr>
              <a:t>Antara perkara yang boleh dilakukan ialah dengan sentiasa menceritakan kehebatan dan indahnya akhlak Rasulullah s.a.w kepada anak-anak baik dalam aspek makan-minum, tutur kata pergaulan dan sebagainya. Tanpa pengisian sebegini, ia membuka ruang kepada anak-anak untuk menjadikan artis atau superhero televisyen sebagai idola dan ikutan mereka. Justeru, kita sebagai ibubapalah yang sepatutnya memupuk pendirian mereka khususnya nilai-nilai agama, agar tahu memilih siapakah yang wajar dijadikan contoh tauladan dalam melayari kehidupan dunia yang bersifat sementara ini.</a:t>
            </a:r>
            <a:endParaRPr lang="en-US" sz="2100" b="1" spc="50" dirty="0">
              <a:ln w="11430"/>
              <a:solidFill>
                <a:srgbClr val="FF0000"/>
              </a:solidFill>
              <a:effectLst>
                <a:outerShdw blurRad="76200" dist="50800" dir="5400000" algn="tl" rotWithShape="0">
                  <a:srgbClr val="000000">
                    <a:alpha val="65000"/>
                  </a:srgbClr>
                </a:outerShdw>
              </a:effectLst>
            </a:endParaRPr>
          </a:p>
        </p:txBody>
      </p:sp>
      <p:sp>
        <p:nvSpPr>
          <p:cNvPr id="4" name="Plaque 3"/>
          <p:cNvSpPr/>
          <p:nvPr/>
        </p:nvSpPr>
        <p:spPr>
          <a:xfrm>
            <a:off x="1371600" y="990600"/>
            <a:ext cx="6781800" cy="457200"/>
          </a:xfrm>
          <a:prstGeom prst="plaque">
            <a:avLst>
              <a:gd name="adj" fmla="val 50000"/>
            </a:avLst>
          </a:prstGeom>
          <a:gradFill>
            <a:gsLst>
              <a:gs pos="0">
                <a:srgbClr val="FFEFD1"/>
              </a:gs>
              <a:gs pos="33000">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spc="50" dirty="0">
                <a:ln w="11430"/>
                <a:solidFill>
                  <a:srgbClr val="FF0000"/>
                </a:solidFill>
                <a:effectLst>
                  <a:outerShdw blurRad="76200" dist="50800" dir="5400000" algn="tl" rotWithShape="0">
                    <a:srgbClr val="000000">
                      <a:alpha val="65000"/>
                    </a:srgbClr>
                  </a:outerShdw>
                </a:effectLst>
              </a:rPr>
              <a:t>C</a:t>
            </a:r>
            <a:r>
              <a:rPr lang="sv-SE" sz="2400" b="1" spc="50" dirty="0" smtClean="0">
                <a:ln w="11430"/>
                <a:solidFill>
                  <a:srgbClr val="FF0000"/>
                </a:solidFill>
                <a:effectLst>
                  <a:outerShdw blurRad="76200" dist="50800" dir="5400000" algn="tl" rotWithShape="0">
                    <a:srgbClr val="000000">
                      <a:alpha val="65000"/>
                    </a:srgbClr>
                  </a:outerShdw>
                </a:effectLst>
              </a:rPr>
              <a:t>ara-cara </a:t>
            </a:r>
            <a:r>
              <a:rPr lang="sv-SE" sz="2400" b="1" spc="50" dirty="0">
                <a:ln w="11430"/>
                <a:solidFill>
                  <a:srgbClr val="FF0000"/>
                </a:solidFill>
                <a:effectLst>
                  <a:outerShdw blurRad="76200" dist="50800" dir="5400000" algn="tl" rotWithShape="0">
                    <a:srgbClr val="000000">
                      <a:alpha val="65000"/>
                    </a:srgbClr>
                  </a:outerShdw>
                </a:effectLst>
              </a:rPr>
              <a:t>mendidik anak-anak </a:t>
            </a:r>
            <a:r>
              <a:rPr lang="sv-SE" sz="2400" b="1" spc="50" dirty="0" smtClean="0">
                <a:ln w="11430"/>
                <a:solidFill>
                  <a:srgbClr val="FF0000"/>
                </a:solidFill>
                <a:effectLst>
                  <a:outerShdw blurRad="76200" dist="50800" dir="5400000" algn="tl" rotWithShape="0">
                    <a:srgbClr val="000000">
                      <a:alpha val="65000"/>
                    </a:srgbClr>
                  </a:outerShdw>
                </a:effectLst>
              </a:rPr>
              <a:t>:</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6" name="Down Arrow Callout 5"/>
          <p:cNvSpPr/>
          <p:nvPr/>
        </p:nvSpPr>
        <p:spPr>
          <a:xfrm>
            <a:off x="1905000" y="1676400"/>
            <a:ext cx="5715000" cy="1447800"/>
          </a:xfrm>
          <a:prstGeom prst="downArrowCallou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MY" sz="2800" b="1" dirty="0" err="1" smtClean="0">
                <a:ln w="1905"/>
                <a:solidFill>
                  <a:srgbClr val="7030A0"/>
                </a:solidFill>
                <a:effectLst>
                  <a:innerShdw blurRad="69850" dist="43180" dir="5400000">
                    <a:srgbClr val="000000">
                      <a:alpha val="65000"/>
                    </a:srgbClr>
                  </a:innerShdw>
                </a:effectLst>
              </a:rPr>
              <a:t>Kedua</a:t>
            </a:r>
            <a:r>
              <a:rPr lang="en-MY" sz="2800" b="1" dirty="0" smtClean="0">
                <a:ln w="1905"/>
                <a:solidFill>
                  <a:srgbClr val="7030A0"/>
                </a:solidFill>
                <a:effectLst>
                  <a:innerShdw blurRad="69850" dist="43180" dir="5400000">
                    <a:srgbClr val="000000">
                      <a:alpha val="65000"/>
                    </a:srgbClr>
                  </a:innerShdw>
                </a:effectLst>
              </a:rPr>
              <a:t> </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Menjadikan</a:t>
            </a:r>
            <a:r>
              <a:rPr lang="en-MY"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Rasulullah</a:t>
            </a:r>
            <a:r>
              <a:rPr lang="en-MY"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SAW </a:t>
            </a:r>
            <a:r>
              <a:rPr lang="en-MY"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sebagai</a:t>
            </a:r>
            <a:r>
              <a:rPr lang="en-MY"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ikutan</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utama</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025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 r="-1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57199" y="228600"/>
            <a:ext cx="83058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Abdullah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Ulwan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Tarbiyatul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Aulad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400" dirty="0"/>
          </a:p>
        </p:txBody>
      </p:sp>
      <p:sp>
        <p:nvSpPr>
          <p:cNvPr id="9" name="Rounded Rectangle 8"/>
          <p:cNvSpPr/>
          <p:nvPr/>
        </p:nvSpPr>
        <p:spPr>
          <a:xfrm>
            <a:off x="342900" y="3200400"/>
            <a:ext cx="8496300" cy="1219200"/>
          </a:xfrm>
          <a:prstGeom prst="roundRect">
            <a:avLst>
              <a:gd name="adj" fmla="val 24565"/>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100" b="1" spc="50" dirty="0" smtClean="0">
                <a:ln w="11430"/>
                <a:solidFill>
                  <a:srgbClr val="FF0000"/>
                </a:solidFill>
                <a:effectLst>
                  <a:outerShdw blurRad="76200" dist="50800" dir="5400000" algn="tl" rotWithShape="0">
                    <a:srgbClr val="000000">
                      <a:alpha val="65000"/>
                    </a:srgbClr>
                  </a:outerShdw>
                </a:effectLst>
              </a:rPr>
              <a:t>Menjadi </a:t>
            </a:r>
            <a:r>
              <a:rPr lang="sv-SE" sz="2100" b="1" spc="50" dirty="0">
                <a:ln w="11430"/>
                <a:solidFill>
                  <a:srgbClr val="FF0000"/>
                </a:solidFill>
                <a:effectLst>
                  <a:outerShdw blurRad="76200" dist="50800" dir="5400000" algn="tl" rotWithShape="0">
                    <a:srgbClr val="000000">
                      <a:alpha val="65000"/>
                    </a:srgbClr>
                  </a:outerShdw>
                </a:effectLst>
              </a:rPr>
              <a:t>tanggungjawab ibu dan bapa untuk mengawasi dan memerhatikan anak-anak mereka khususnya sewaktu berada di rumah agar tidak melakukan sesuatu menyalahi perintah Allah</a:t>
            </a:r>
            <a:endParaRPr lang="en-US" sz="2100" b="1" spc="50" dirty="0">
              <a:ln w="11430"/>
              <a:solidFill>
                <a:srgbClr val="FF0000"/>
              </a:solidFill>
              <a:effectLst>
                <a:outerShdw blurRad="76200" dist="50800" dir="5400000" algn="tl" rotWithShape="0">
                  <a:srgbClr val="000000">
                    <a:alpha val="65000"/>
                  </a:srgbClr>
                </a:outerShdw>
              </a:effectLst>
            </a:endParaRPr>
          </a:p>
        </p:txBody>
      </p:sp>
      <p:sp>
        <p:nvSpPr>
          <p:cNvPr id="4" name="Plaque 3"/>
          <p:cNvSpPr/>
          <p:nvPr/>
        </p:nvSpPr>
        <p:spPr>
          <a:xfrm>
            <a:off x="1371600" y="990600"/>
            <a:ext cx="6781800" cy="457200"/>
          </a:xfrm>
          <a:prstGeom prst="plaque">
            <a:avLst>
              <a:gd name="adj" fmla="val 50000"/>
            </a:avLst>
          </a:prstGeom>
          <a:gradFill>
            <a:gsLst>
              <a:gs pos="0">
                <a:srgbClr val="FFEFD1"/>
              </a:gs>
              <a:gs pos="33000">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spc="50" dirty="0">
                <a:ln w="11430"/>
                <a:solidFill>
                  <a:srgbClr val="FF0000"/>
                </a:solidFill>
                <a:effectLst>
                  <a:outerShdw blurRad="76200" dist="50800" dir="5400000" algn="tl" rotWithShape="0">
                    <a:srgbClr val="000000">
                      <a:alpha val="65000"/>
                    </a:srgbClr>
                  </a:outerShdw>
                </a:effectLst>
              </a:rPr>
              <a:t>C</a:t>
            </a:r>
            <a:r>
              <a:rPr lang="sv-SE" sz="2400" b="1" spc="50" dirty="0" smtClean="0">
                <a:ln w="11430"/>
                <a:solidFill>
                  <a:srgbClr val="FF0000"/>
                </a:solidFill>
                <a:effectLst>
                  <a:outerShdw blurRad="76200" dist="50800" dir="5400000" algn="tl" rotWithShape="0">
                    <a:srgbClr val="000000">
                      <a:alpha val="65000"/>
                    </a:srgbClr>
                  </a:outerShdw>
                </a:effectLst>
              </a:rPr>
              <a:t>ara-cara </a:t>
            </a:r>
            <a:r>
              <a:rPr lang="sv-SE" sz="2400" b="1" spc="50" dirty="0">
                <a:ln w="11430"/>
                <a:solidFill>
                  <a:srgbClr val="FF0000"/>
                </a:solidFill>
                <a:effectLst>
                  <a:outerShdw blurRad="76200" dist="50800" dir="5400000" algn="tl" rotWithShape="0">
                    <a:srgbClr val="000000">
                      <a:alpha val="65000"/>
                    </a:srgbClr>
                  </a:outerShdw>
                </a:effectLst>
              </a:rPr>
              <a:t>mendidik anak-anak </a:t>
            </a:r>
            <a:r>
              <a:rPr lang="sv-SE" sz="2400" b="1" spc="50" dirty="0" smtClean="0">
                <a:ln w="11430"/>
                <a:solidFill>
                  <a:srgbClr val="FF0000"/>
                </a:solidFill>
                <a:effectLst>
                  <a:outerShdw blurRad="76200" dist="50800" dir="5400000" algn="tl" rotWithShape="0">
                    <a:srgbClr val="000000">
                      <a:alpha val="65000"/>
                    </a:srgbClr>
                  </a:outerShdw>
                </a:effectLst>
              </a:rPr>
              <a:t>:</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6" name="Down Arrow Callout 5"/>
          <p:cNvSpPr/>
          <p:nvPr/>
        </p:nvSpPr>
        <p:spPr>
          <a:xfrm>
            <a:off x="1905000" y="1676400"/>
            <a:ext cx="5715000" cy="1447800"/>
          </a:xfrm>
          <a:prstGeom prst="downArrowCallou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MY" sz="2800" b="1" dirty="0" err="1" smtClean="0">
                <a:ln w="1905"/>
                <a:solidFill>
                  <a:srgbClr val="7030A0"/>
                </a:solidFill>
                <a:effectLst>
                  <a:innerShdw blurRad="69850" dist="43180" dir="5400000">
                    <a:srgbClr val="000000">
                      <a:alpha val="65000"/>
                    </a:srgbClr>
                  </a:innerShdw>
                </a:effectLst>
              </a:rPr>
              <a:t>Ketiga</a:t>
            </a:r>
            <a:r>
              <a:rPr lang="en-MY" sz="2800" b="1" dirty="0" smtClean="0">
                <a:ln w="1905"/>
                <a:solidFill>
                  <a:srgbClr val="7030A0"/>
                </a:solidFill>
                <a:effectLst>
                  <a:innerShdw blurRad="69850" dist="43180" dir="5400000">
                    <a:srgbClr val="000000">
                      <a:alpha val="65000"/>
                    </a:srgbClr>
                  </a:innerShdw>
                </a:effectLst>
              </a:rPr>
              <a:t> </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Mendidik</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melalui</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pemerhatian</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pengawasan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ounded Rectangle 6"/>
          <p:cNvSpPr/>
          <p:nvPr/>
        </p:nvSpPr>
        <p:spPr>
          <a:xfrm>
            <a:off x="335280" y="4724400"/>
            <a:ext cx="8496300" cy="1447800"/>
          </a:xfrm>
          <a:prstGeom prst="roundRect">
            <a:avLst>
              <a:gd name="adj" fmla="val 24565"/>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100" b="1" spc="50" dirty="0">
                <a:ln w="11430"/>
                <a:solidFill>
                  <a:srgbClr val="FF0000"/>
                </a:solidFill>
                <a:effectLst>
                  <a:outerShdw blurRad="76200" dist="50800" dir="5400000" algn="tl" rotWithShape="0">
                    <a:srgbClr val="000000">
                      <a:alpha val="65000"/>
                    </a:srgbClr>
                  </a:outerShdw>
                </a:effectLst>
              </a:rPr>
              <a:t>Sesungguhnya kegagalan mendidik anak-anak antaranya, termasuklah sikap tidak ambil peduli langsung hal-ehwal seharian anak-anak serta keinginan mereka yang memerlukan bimbingan dan belaian dari pihak ibubapa</a:t>
            </a:r>
            <a:endParaRPr lang="en-US" sz="2100" b="1"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094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549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 r="-1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57199" y="228600"/>
            <a:ext cx="83058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Cabaran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IT</a:t>
            </a:r>
            <a:endParaRPr lang="en-US" sz="3200" dirty="0"/>
          </a:p>
        </p:txBody>
      </p:sp>
      <p:sp>
        <p:nvSpPr>
          <p:cNvPr id="9" name="Rounded Rectangle 8"/>
          <p:cNvSpPr/>
          <p:nvPr/>
        </p:nvSpPr>
        <p:spPr>
          <a:xfrm>
            <a:off x="762000" y="2667000"/>
            <a:ext cx="7886700" cy="1905000"/>
          </a:xfrm>
          <a:prstGeom prst="roundRect">
            <a:avLst>
              <a:gd name="adj" fmla="val 24565"/>
            </a:avLst>
          </a:prstGeom>
          <a:solidFill>
            <a:schemeClr val="accent2">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100" b="1" spc="50" dirty="0">
                <a:ln w="11430"/>
                <a:solidFill>
                  <a:srgbClr val="FF0000"/>
                </a:solidFill>
                <a:effectLst>
                  <a:outerShdw blurRad="76200" dist="50800" dir="5400000" algn="tl" rotWithShape="0">
                    <a:srgbClr val="000000">
                      <a:alpha val="65000"/>
                    </a:srgbClr>
                  </a:outerShdw>
                </a:effectLst>
              </a:rPr>
              <a:t>Jika dulu, anak-anak didenda dan tidak dibenarkan keluar rumah bagi mengelak mereka berpeleseran dengan rakan-rakan yang tidak baik. Namun hari ini, dalam bilik tidur pun</a:t>
            </a:r>
            <a:r>
              <a:rPr lang="sv-SE" sz="2100" b="1" spc="50">
                <a:ln w="11430"/>
                <a:solidFill>
                  <a:srgbClr val="FF0000"/>
                </a:solidFill>
                <a:effectLst>
                  <a:outerShdw blurRad="76200" dist="50800" dir="5400000" algn="tl" rotWithShape="0">
                    <a:srgbClr val="000000">
                      <a:alpha val="65000"/>
                    </a:srgbClr>
                  </a:outerShdw>
                </a:effectLst>
              </a:rPr>
              <a:t>, </a:t>
            </a:r>
            <a:r>
              <a:rPr lang="sv-SE" sz="2100" b="1" spc="50" smtClean="0">
                <a:ln w="11430"/>
                <a:solidFill>
                  <a:srgbClr val="FF0000"/>
                </a:solidFill>
                <a:effectLst>
                  <a:outerShdw blurRad="76200" dist="50800" dir="5400000" algn="tl" rotWithShape="0">
                    <a:srgbClr val="000000">
                      <a:alpha val="65000"/>
                    </a:srgbClr>
                  </a:outerShdw>
                </a:effectLst>
              </a:rPr>
              <a:t>pergaulan </a:t>
            </a:r>
            <a:r>
              <a:rPr lang="sv-SE" sz="2100" b="1" spc="50" dirty="0">
                <a:ln w="11430"/>
                <a:solidFill>
                  <a:srgbClr val="FF0000"/>
                </a:solidFill>
                <a:effectLst>
                  <a:outerShdw blurRad="76200" dist="50800" dir="5400000" algn="tl" rotWithShape="0">
                    <a:srgbClr val="000000">
                      <a:alpha val="65000"/>
                    </a:srgbClr>
                  </a:outerShdw>
                </a:effectLst>
              </a:rPr>
              <a:t>dan pengaruh negatif masih boleh berlaku melalui saluran whatsapps, facebook, dan lain-lain. </a:t>
            </a:r>
            <a:endParaRPr lang="en-US" sz="2100" b="1" spc="50" dirty="0">
              <a:ln w="11430"/>
              <a:solidFill>
                <a:srgbClr val="FF0000"/>
              </a:solidFill>
              <a:effectLst>
                <a:outerShdw blurRad="76200" dist="50800" dir="5400000" algn="tl" rotWithShape="0">
                  <a:srgbClr val="000000">
                    <a:alpha val="65000"/>
                  </a:srgbClr>
                </a:outerShdw>
              </a:effectLst>
            </a:endParaRPr>
          </a:p>
        </p:txBody>
      </p:sp>
      <p:sp>
        <p:nvSpPr>
          <p:cNvPr id="6" name="Down Arrow Callout 5"/>
          <p:cNvSpPr/>
          <p:nvPr/>
        </p:nvSpPr>
        <p:spPr>
          <a:xfrm>
            <a:off x="1524000" y="1143000"/>
            <a:ext cx="6400800" cy="1447800"/>
          </a:xfrm>
          <a:prstGeom prst="downArrowCallou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MY" sz="2800" b="1" dirty="0" err="1" smtClean="0">
                <a:ln w="1905"/>
                <a:solidFill>
                  <a:srgbClr val="7030A0"/>
                </a:solidFill>
                <a:effectLst>
                  <a:innerShdw blurRad="69850" dist="43180" dir="5400000">
                    <a:srgbClr val="000000">
                      <a:alpha val="65000"/>
                    </a:srgbClr>
                  </a:innerShdw>
                </a:effectLst>
              </a:rPr>
              <a:t>Pengawasan</a:t>
            </a:r>
            <a:r>
              <a:rPr lang="en-MY" sz="2800" b="1" dirty="0" smtClean="0">
                <a:ln w="1905"/>
                <a:solidFill>
                  <a:srgbClr val="7030A0"/>
                </a:solidFill>
                <a:effectLst>
                  <a:innerShdw blurRad="69850" dist="43180" dir="5400000">
                    <a:srgbClr val="000000">
                      <a:alpha val="65000"/>
                    </a:srgbClr>
                  </a:innerShdw>
                </a:effectLst>
              </a:rPr>
              <a:t> </a:t>
            </a:r>
            <a:r>
              <a:rPr lang="en-MY" sz="2800" b="1" dirty="0" err="1">
                <a:ln w="1905"/>
                <a:solidFill>
                  <a:srgbClr val="7030A0"/>
                </a:solidFill>
                <a:effectLst>
                  <a:innerShdw blurRad="69850" dist="43180" dir="5400000">
                    <a:srgbClr val="000000">
                      <a:alpha val="65000"/>
                    </a:srgbClr>
                  </a:innerShdw>
                </a:effectLst>
              </a:rPr>
              <a:t>dan</a:t>
            </a:r>
            <a:r>
              <a:rPr lang="en-MY" sz="2800" b="1" dirty="0">
                <a:ln w="1905"/>
                <a:solidFill>
                  <a:srgbClr val="7030A0"/>
                </a:solidFill>
                <a:effectLst>
                  <a:innerShdw blurRad="69850" dist="43180" dir="5400000">
                    <a:srgbClr val="000000">
                      <a:alpha val="65000"/>
                    </a:srgbClr>
                  </a:innerShdw>
                </a:effectLst>
              </a:rPr>
              <a:t> </a:t>
            </a:r>
            <a:r>
              <a:rPr lang="en-MY" sz="2800" b="1" dirty="0" err="1">
                <a:ln w="1905"/>
                <a:solidFill>
                  <a:srgbClr val="7030A0"/>
                </a:solidFill>
                <a:effectLst>
                  <a:innerShdw blurRad="69850" dist="43180" dir="5400000">
                    <a:srgbClr val="000000">
                      <a:alpha val="65000"/>
                    </a:srgbClr>
                  </a:innerShdw>
                </a:effectLst>
              </a:rPr>
              <a:t>kecaknaan</a:t>
            </a:r>
            <a:r>
              <a:rPr lang="en-MY" sz="2800" b="1" dirty="0">
                <a:ln w="1905"/>
                <a:solidFill>
                  <a:srgbClr val="7030A0"/>
                </a:solidFill>
                <a:effectLst>
                  <a:innerShdw blurRad="69850" dist="43180" dir="5400000">
                    <a:srgbClr val="000000">
                      <a:alpha val="65000"/>
                    </a:srgbClr>
                  </a:innerShdw>
                </a:effectLst>
              </a:rPr>
              <a:t> </a:t>
            </a:r>
            <a:r>
              <a:rPr lang="en-MY" sz="2800" b="1" dirty="0" err="1">
                <a:ln w="1905"/>
                <a:solidFill>
                  <a:srgbClr val="7030A0"/>
                </a:solidFill>
                <a:effectLst>
                  <a:innerShdw blurRad="69850" dist="43180" dir="5400000">
                    <a:srgbClr val="000000">
                      <a:alpha val="65000"/>
                    </a:srgbClr>
                  </a:innerShdw>
                </a:effectLst>
              </a:rPr>
              <a:t>ibubapa</a:t>
            </a:r>
            <a:r>
              <a:rPr lang="en-MY" sz="2800" b="1" dirty="0">
                <a:ln w="1905"/>
                <a:solidFill>
                  <a:srgbClr val="7030A0"/>
                </a:solidFill>
                <a:effectLst>
                  <a:innerShdw blurRad="69850" dist="43180" dir="5400000">
                    <a:srgbClr val="000000">
                      <a:alpha val="65000"/>
                    </a:srgbClr>
                  </a:innerShdw>
                </a:effectLst>
              </a:rPr>
              <a:t> </a:t>
            </a:r>
            <a:r>
              <a:rPr lang="en-MY" sz="2800" b="1" dirty="0" err="1">
                <a:ln w="1905"/>
                <a:solidFill>
                  <a:srgbClr val="7030A0"/>
                </a:solidFill>
                <a:effectLst>
                  <a:innerShdw blurRad="69850" dist="43180" dir="5400000">
                    <a:srgbClr val="000000">
                      <a:alpha val="65000"/>
                    </a:srgbClr>
                  </a:innerShdw>
                </a:effectLst>
              </a:rPr>
              <a:t>sepatutnya</a:t>
            </a:r>
            <a:r>
              <a:rPr lang="en-MY" sz="2800" b="1" dirty="0">
                <a:ln w="1905"/>
                <a:solidFill>
                  <a:srgbClr val="7030A0"/>
                </a:solidFill>
                <a:effectLst>
                  <a:innerShdw blurRad="69850" dist="43180" dir="5400000">
                    <a:srgbClr val="000000">
                      <a:alpha val="65000"/>
                    </a:srgbClr>
                  </a:innerShdw>
                </a:effectLst>
              </a:rPr>
              <a:t> </a:t>
            </a:r>
            <a:r>
              <a:rPr lang="en-MY" sz="2800" b="1" dirty="0" err="1">
                <a:ln w="1905"/>
                <a:solidFill>
                  <a:srgbClr val="7030A0"/>
                </a:solidFill>
                <a:effectLst>
                  <a:innerShdw blurRad="69850" dist="43180" dir="5400000">
                    <a:srgbClr val="000000">
                      <a:alpha val="65000"/>
                    </a:srgbClr>
                  </a:innerShdw>
                </a:effectLst>
              </a:rPr>
              <a:t>lebih</a:t>
            </a:r>
            <a:r>
              <a:rPr lang="en-MY" sz="2800" b="1" dirty="0">
                <a:ln w="1905"/>
                <a:solidFill>
                  <a:srgbClr val="7030A0"/>
                </a:solidFill>
                <a:effectLst>
                  <a:innerShdw blurRad="69850" dist="43180" dir="5400000">
                    <a:srgbClr val="000000">
                      <a:alpha val="65000"/>
                    </a:srgbClr>
                  </a:innerShdw>
                </a:effectLst>
              </a:rPr>
              <a:t> </a:t>
            </a:r>
            <a:r>
              <a:rPr lang="en-MY" sz="2800" b="1" dirty="0" err="1">
                <a:ln w="1905"/>
                <a:solidFill>
                  <a:srgbClr val="7030A0"/>
                </a:solidFill>
                <a:effectLst>
                  <a:innerShdw blurRad="69850" dist="43180" dir="5400000">
                    <a:srgbClr val="000000">
                      <a:alpha val="65000"/>
                    </a:srgbClr>
                  </a:innerShdw>
                </a:effectLst>
              </a:rPr>
              <a:t>peka</a:t>
            </a:r>
            <a:r>
              <a:rPr lang="en-MY" sz="2800" b="1" dirty="0">
                <a:ln w="1905"/>
                <a:solidFill>
                  <a:srgbClr val="7030A0"/>
                </a:solidFill>
                <a:effectLst>
                  <a:innerShdw blurRad="69850" dist="43180" dir="5400000">
                    <a:srgbClr val="000000">
                      <a:alpha val="65000"/>
                    </a:srgbClr>
                  </a:innerShdw>
                </a:effectLst>
              </a:rPr>
              <a:t> </a:t>
            </a:r>
            <a:r>
              <a:rPr lang="en-MY" sz="2800" b="1" dirty="0" err="1" smtClean="0">
                <a:ln w="1905"/>
                <a:solidFill>
                  <a:srgbClr val="7030A0"/>
                </a:solidFill>
                <a:effectLst>
                  <a:innerShdw blurRad="69850" dist="43180" dir="5400000">
                    <a:srgbClr val="000000">
                      <a:alpha val="65000"/>
                    </a:srgbClr>
                  </a:innerShdw>
                </a:effectLst>
              </a:rPr>
              <a:t>dan</a:t>
            </a:r>
            <a:r>
              <a:rPr lang="en-MY" sz="2800" b="1" dirty="0" smtClean="0">
                <a:ln w="1905"/>
                <a:solidFill>
                  <a:srgbClr val="7030A0"/>
                </a:solidFill>
                <a:effectLst>
                  <a:innerShdw blurRad="69850" dist="43180" dir="5400000">
                    <a:srgbClr val="000000">
                      <a:alpha val="65000"/>
                    </a:srgbClr>
                  </a:innerShdw>
                </a:effectLst>
              </a:rPr>
              <a:t> </a:t>
            </a:r>
            <a:r>
              <a:rPr lang="en-MY" sz="2800" b="1" dirty="0" err="1" smtClean="0">
                <a:ln w="1905"/>
                <a:solidFill>
                  <a:srgbClr val="7030A0"/>
                </a:solidFill>
                <a:effectLst>
                  <a:innerShdw blurRad="69850" dist="43180" dir="5400000">
                    <a:srgbClr val="000000">
                      <a:alpha val="65000"/>
                    </a:srgbClr>
                  </a:innerShdw>
                </a:effectLst>
              </a:rPr>
              <a:t>menyekuruh</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ounded Rectangle 6"/>
          <p:cNvSpPr/>
          <p:nvPr/>
        </p:nvSpPr>
        <p:spPr>
          <a:xfrm>
            <a:off x="685800" y="4800600"/>
            <a:ext cx="7962900" cy="1905000"/>
          </a:xfrm>
          <a:prstGeom prst="roundRect">
            <a:avLst>
              <a:gd name="adj" fmla="val 24565"/>
            </a:avLst>
          </a:prstGeom>
          <a:solidFill>
            <a:schemeClr val="accent6">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100" b="1" spc="50" dirty="0">
                <a:ln w="11430"/>
                <a:solidFill>
                  <a:schemeClr val="accent6">
                    <a:lumMod val="75000"/>
                  </a:schemeClr>
                </a:solidFill>
                <a:effectLst>
                  <a:outerShdw blurRad="76200" dist="50800" dir="5400000" algn="tl" rotWithShape="0">
                    <a:srgbClr val="000000">
                      <a:alpha val="65000"/>
                    </a:srgbClr>
                  </a:outerShdw>
                </a:effectLst>
              </a:rPr>
              <a:t>Justeru, </a:t>
            </a:r>
            <a:r>
              <a:rPr lang="sv-SE" sz="2100" b="1" spc="50" dirty="0" smtClean="0">
                <a:ln w="11430"/>
                <a:solidFill>
                  <a:schemeClr val="accent6">
                    <a:lumMod val="75000"/>
                  </a:schemeClr>
                </a:solidFill>
                <a:effectLst>
                  <a:outerShdw blurRad="76200" dist="50800" dir="5400000" algn="tl" rotWithShape="0">
                    <a:srgbClr val="000000">
                      <a:alpha val="65000"/>
                    </a:srgbClr>
                  </a:outerShdw>
                </a:effectLst>
              </a:rPr>
              <a:t>ibu bapa perlu </a:t>
            </a:r>
            <a:r>
              <a:rPr lang="sv-SE" sz="2100" b="1" spc="50" dirty="0">
                <a:ln w="11430"/>
                <a:solidFill>
                  <a:schemeClr val="accent6">
                    <a:lumMod val="75000"/>
                  </a:schemeClr>
                </a:solidFill>
                <a:effectLst>
                  <a:outerShdw blurRad="76200" dist="50800" dir="5400000" algn="tl" rotWithShape="0">
                    <a:srgbClr val="000000">
                      <a:alpha val="65000"/>
                    </a:srgbClr>
                  </a:outerShdw>
                </a:effectLst>
              </a:rPr>
              <a:t>perhatikan juga dalam bilik anak-anak, apa yang ada, siapa rakan kenalan dalam telefon mereka dan sebagainya. Semoga usaha yang kecil dari pihak ibubapa mampu membantu dalam mencorakkan generasi yang hidup berteraskan ajaran agama. </a:t>
            </a:r>
            <a:endParaRPr lang="en-US" sz="2100" b="1" spc="50" dirty="0">
              <a:ln w="11430"/>
              <a:solidFill>
                <a:schemeClr val="accent6">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912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518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4000" r="-4000"/>
          </a:stretch>
        </a:blipFill>
        <a:effectLst/>
      </p:bgPr>
    </p:bg>
    <p:spTree>
      <p:nvGrpSpPr>
        <p:cNvPr id="1" name=""/>
        <p:cNvGrpSpPr/>
        <p:nvPr/>
      </p:nvGrpSpPr>
      <p:grpSpPr>
        <a:xfrm>
          <a:off x="0" y="0"/>
          <a:ext cx="0" cy="0"/>
          <a:chOff x="0" y="0"/>
          <a:chExt cx="0" cy="0"/>
        </a:xfrm>
      </p:grpSpPr>
      <p:sp>
        <p:nvSpPr>
          <p:cNvPr id="4" name="Cloud Callout 3"/>
          <p:cNvSpPr/>
          <p:nvPr/>
        </p:nvSpPr>
        <p:spPr>
          <a:xfrm>
            <a:off x="430530" y="152400"/>
            <a:ext cx="8458200" cy="781050"/>
          </a:xfrm>
          <a:prstGeom prst="cloudCallout">
            <a:avLst>
              <a:gd name="adj1" fmla="val -3280"/>
              <a:gd name="adj2" fmla="val 103367"/>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Gesaan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2400" dirty="0"/>
          </a:p>
        </p:txBody>
      </p:sp>
      <p:sp>
        <p:nvSpPr>
          <p:cNvPr id="5" name="Rounded Rectangle 4"/>
          <p:cNvSpPr/>
          <p:nvPr/>
        </p:nvSpPr>
        <p:spPr>
          <a:xfrm>
            <a:off x="430530" y="1371600"/>
            <a:ext cx="8180070" cy="26670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spc="50" dirty="0">
                <a:ln w="11430"/>
                <a:solidFill>
                  <a:srgbClr val="7030A0"/>
                </a:solidFill>
                <a:effectLst>
                  <a:outerShdw blurRad="76200" dist="50800" dir="5400000" algn="tl" rotWithShape="0">
                    <a:srgbClr val="000000">
                      <a:alpha val="65000"/>
                    </a:srgbClr>
                  </a:outerShdw>
                </a:effectLst>
              </a:rPr>
              <a:t>1-</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Pendidikan anak-anak bukan sahaja proses yang dilakukan oleh institusi pendidikan atau sekolah semata-mata, sebaliknya ia melalui pendekatan hati ke hati, kasih sayang dan contoh tauladan daripada ibubapa terhadap anak-anak di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rumah</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ounded Rectangle 6"/>
          <p:cNvSpPr/>
          <p:nvPr/>
        </p:nvSpPr>
        <p:spPr>
          <a:xfrm>
            <a:off x="430530" y="4267200"/>
            <a:ext cx="8180070" cy="23622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spc="50" dirty="0">
                <a:ln w="11430"/>
                <a:solidFill>
                  <a:srgbClr val="7030A0"/>
                </a:solidFill>
                <a:effectLst>
                  <a:outerShdw blurRad="76200" dist="50800" dir="5400000" algn="tl" rotWithShape="0">
                    <a:srgbClr val="000000">
                      <a:alpha val="65000"/>
                    </a:srgbClr>
                  </a:outerShdw>
                </a:effectLst>
              </a:rPr>
              <a:t>2-</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Ibubapa perlu memantau solat anak-anak dan ajar serta bimbing supaya mereka dapat melakukan solat dengan sempurna. Solat yang sempurna membentuk keperibadian baik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anak-anak</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935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4000" r="-4000"/>
          </a:stretch>
        </a:blipFill>
        <a:effectLst/>
      </p:bgPr>
    </p:bg>
    <p:spTree>
      <p:nvGrpSpPr>
        <p:cNvPr id="1" name=""/>
        <p:cNvGrpSpPr/>
        <p:nvPr/>
      </p:nvGrpSpPr>
      <p:grpSpPr>
        <a:xfrm>
          <a:off x="0" y="0"/>
          <a:ext cx="0" cy="0"/>
          <a:chOff x="0" y="0"/>
          <a:chExt cx="0" cy="0"/>
        </a:xfrm>
      </p:grpSpPr>
      <p:sp>
        <p:nvSpPr>
          <p:cNvPr id="4" name="Cloud Callout 3"/>
          <p:cNvSpPr/>
          <p:nvPr/>
        </p:nvSpPr>
        <p:spPr>
          <a:xfrm>
            <a:off x="430530" y="152400"/>
            <a:ext cx="8458200" cy="781050"/>
          </a:xfrm>
          <a:prstGeom prst="cloudCallout">
            <a:avLst>
              <a:gd name="adj1" fmla="val -3280"/>
              <a:gd name="adj2" fmla="val 103367"/>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Gesaan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2400" dirty="0"/>
          </a:p>
        </p:txBody>
      </p:sp>
      <p:sp>
        <p:nvSpPr>
          <p:cNvPr id="5" name="Rounded Rectangle 4"/>
          <p:cNvSpPr/>
          <p:nvPr/>
        </p:nvSpPr>
        <p:spPr>
          <a:xfrm>
            <a:off x="430530" y="1600200"/>
            <a:ext cx="8180070" cy="1676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spc="50" dirty="0" smtClean="0">
                <a:ln w="11430"/>
                <a:solidFill>
                  <a:srgbClr val="7030A0"/>
                </a:solidFill>
                <a:effectLst>
                  <a:outerShdw blurRad="76200" dist="50800" dir="5400000" algn="tl" rotWithShape="0">
                    <a:srgbClr val="000000">
                      <a:alpha val="65000"/>
                    </a:srgbClr>
                  </a:outerShdw>
                </a:effectLst>
              </a:rPr>
              <a:t>3-</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Perhati dan bimbinglah kemampuan anak-anak dalam membaca Al-Quran, khususnya al-Fatihah yang menjadi salah satu rukun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solat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ounded Rectangle 6"/>
          <p:cNvSpPr/>
          <p:nvPr/>
        </p:nvSpPr>
        <p:spPr>
          <a:xfrm>
            <a:off x="430530" y="3810000"/>
            <a:ext cx="8180070" cy="26670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spc="50" dirty="0">
                <a:ln w="11430"/>
                <a:solidFill>
                  <a:srgbClr val="7030A0"/>
                </a:solidFill>
                <a:effectLst>
                  <a:outerShdw blurRad="76200" dist="50800" dir="5400000" algn="tl" rotWithShape="0">
                    <a:srgbClr val="000000">
                      <a:alpha val="65000"/>
                    </a:srgbClr>
                  </a:outerShdw>
                </a:effectLst>
              </a:rPr>
              <a:t>4-	</a:t>
            </a:r>
            <a:r>
              <a:rPr lang="sv-SE" sz="2800" b="1" spc="50" dirty="0">
                <a:ln w="11430"/>
                <a:solidFill>
                  <a:srgbClr val="C00000"/>
                </a:solidFill>
                <a:effectLst>
                  <a:outerShdw blurRad="76200" dist="50800" dir="5400000" algn="tl" rotWithShape="0">
                    <a:srgbClr val="000000">
                      <a:alpha val="65000"/>
                    </a:srgbClr>
                  </a:outerShdw>
                </a:effectLst>
              </a:rPr>
              <a:t>Ibubapa perlu mengawasi pergaulan anak-anak, dengan siapa mereka berkawan, juga ungkapan-ungkapan yang diguna dalam berbicara. Ini adalah kerana pengaruh luar turut memberi kesan dalam aspek percakapan dan tingkah laku anak-anak</a:t>
            </a:r>
            <a:endParaRPr lang="en-US" sz="28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523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p>
        </p:txBody>
      </p:sp>
      <p:sp>
        <p:nvSpPr>
          <p:cNvPr id="5" name="TextBox 4"/>
          <p:cNvSpPr txBox="1"/>
          <p:nvPr/>
        </p:nvSpPr>
        <p:spPr>
          <a:xfrm>
            <a:off x="152400" y="3076813"/>
            <a:ext cx="8846288" cy="3323987"/>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accent5">
                    <a:lumMod val="50000"/>
                  </a:schemeClr>
                </a:solidFill>
              </a:rPr>
              <a:t>Ya Allah, pertautkanlah hati kami, perbaikilah hubungan sesama kami, tunjukkan kami jalan-jalan kesejahteraan, selamatkan kami daripada kesesatan, bimbinglah kami menuju kepada kebenaran, jauhkan kami daripada segala keburukan dan kejahatan yang zahir mahupun tersembunyi.</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perkayakan kami dengan ilmu pengetahuan, perelokkan kami dengan budi pekerti, muliakan kami dengan ketakwaan, dan hiasilah kami dengan kesihatan yang baik.</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berkati dan rahmatilah kehidupan, keluarga dan keturunan kami. Terimalah taubat kami, sesungguhnya Engkau yang Maha Penerima taubat lagi Maha Penyayang. Jadikanlah kami orang-orang yang bersyukur akan nikmat-Mu, penyanjung nikmat-Mu, penerima kurniaan nikmat-Mu, dan sempurnakanlah nikmat-Mu kepada kami.</a:t>
            </a:r>
          </a:p>
        </p:txBody>
      </p:sp>
      <p:sp>
        <p:nvSpPr>
          <p:cNvPr id="5" name="Rectangle 4"/>
          <p:cNvSpPr/>
          <p:nvPr/>
        </p:nvSpPr>
        <p:spPr>
          <a:xfrm>
            <a:off x="152400" y="1143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07185" y="990600"/>
            <a:ext cx="8915400" cy="2123658"/>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تَبِعَهُمْ بِإِحْسَانٍ إِلَى يَوْمِ الدِّيْن</a:t>
            </a:r>
          </a:p>
        </p:txBody>
      </p:sp>
      <p:sp>
        <p:nvSpPr>
          <p:cNvPr id="4" name="TextBox 3"/>
          <p:cNvSpPr txBox="1"/>
          <p:nvPr/>
        </p:nvSpPr>
        <p:spPr>
          <a:xfrm>
            <a:off x="107184" y="3723144"/>
            <a:ext cx="8915399"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237617" y="1066800"/>
            <a:ext cx="8617635" cy="1754326"/>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57200" y="3048000"/>
            <a:ext cx="8153401"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perlindungan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260903" y="6019800"/>
            <a:ext cx="8686799" cy="707886"/>
          </a:xfrm>
          <a:prstGeom prst="rect">
            <a:avLst/>
          </a:prstGeom>
          <a:solidFill>
            <a:schemeClr val="bg1">
              <a:lumMod val="85000"/>
              <a:alpha val="66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sv-SE" sz="2000" b="1" spc="50" dirty="0">
                <a:ln w="11430"/>
                <a:solidFill>
                  <a:srgbClr val="002060"/>
                </a:solidFill>
                <a:effectLst>
                  <a:outerShdw blurRad="76200" dist="50800" dir="5400000" algn="tl" rotWithShape="0">
                    <a:srgbClr val="000000">
                      <a:alpha val="65000"/>
                    </a:srgbClr>
                  </a:outerShdw>
                </a:effectLst>
                <a:latin typeface="Arial Black" panose="020B0A04020102020204" pitchFamily="34" charset="0"/>
              </a:rPr>
              <a:t>Bersempena dengan bulan </a:t>
            </a:r>
            <a:r>
              <a:rPr lang="sv-SE" sz="2000" b="1" spc="50" dirty="0" smtClean="0">
                <a:ln w="11430"/>
                <a:solidFill>
                  <a:srgbClr val="002060"/>
                </a:solidFill>
                <a:effectLst>
                  <a:outerShdw blurRad="76200" dist="50800" dir="5400000" algn="tl" rotWithShape="0">
                    <a:srgbClr val="000000">
                      <a:alpha val="65000"/>
                    </a:srgbClr>
                  </a:outerShdw>
                </a:effectLst>
                <a:latin typeface="Arial Black" panose="020B0A04020102020204" pitchFamily="34" charset="0"/>
              </a:rPr>
              <a:t>Rejab sebagai</a:t>
            </a:r>
          </a:p>
          <a:p>
            <a:pPr algn="ctr" fontAlgn="auto">
              <a:spcBef>
                <a:spcPts val="0"/>
              </a:spcBef>
              <a:spcAft>
                <a:spcPts val="0"/>
              </a:spcAft>
              <a:defRPr/>
            </a:pPr>
            <a:r>
              <a:rPr lang="sv-SE" sz="2000" b="1" spc="50" dirty="0" smtClean="0">
                <a:ln w="11430"/>
                <a:solidFill>
                  <a:srgbClr val="002060"/>
                </a:solidFill>
                <a:effectLst>
                  <a:outerShdw blurRad="76200" dist="50800" dir="5400000" algn="tl" rotWithShape="0">
                    <a:srgbClr val="000000">
                      <a:alpha val="65000"/>
                    </a:srgbClr>
                  </a:outerShdw>
                </a:effectLst>
                <a:latin typeface="Arial Black" panose="020B0A04020102020204" pitchFamily="34" charset="0"/>
              </a:rPr>
              <a:t> </a:t>
            </a:r>
            <a:r>
              <a:rPr lang="sv-SE" sz="2000" b="1" spc="50" dirty="0">
                <a:ln w="11430"/>
                <a:solidFill>
                  <a:srgbClr val="002060"/>
                </a:solidFill>
                <a:effectLst>
                  <a:outerShdw blurRad="76200" dist="50800" dir="5400000" algn="tl" rotWithShape="0">
                    <a:srgbClr val="000000">
                      <a:alpha val="65000"/>
                    </a:srgbClr>
                  </a:outerShdw>
                </a:effectLst>
                <a:latin typeface="Arial Black" panose="020B0A04020102020204" pitchFamily="34" charset="0"/>
              </a:rPr>
              <a:t>bulan penghayatan ibadat </a:t>
            </a:r>
            <a:r>
              <a:rPr lang="sv-SE" sz="2000" b="1" spc="50" dirty="0" smtClean="0">
                <a:ln w="11430"/>
                <a:solidFill>
                  <a:srgbClr val="002060"/>
                </a:solidFill>
                <a:effectLst>
                  <a:outerShdw blurRad="76200" dist="50800" dir="5400000" algn="tl" rotWithShape="0">
                    <a:srgbClr val="000000">
                      <a:alpha val="65000"/>
                    </a:srgbClr>
                  </a:outerShdw>
                </a:effectLst>
                <a:latin typeface="Arial Black" panose="020B0A04020102020204" pitchFamily="34" charset="0"/>
              </a:rPr>
              <a:t>solat</a:t>
            </a:r>
            <a:endParaRPr lang="sv-SE" sz="2000" b="1" spc="50" dirty="0">
              <a:ln w="11430"/>
              <a:solidFill>
                <a:srgbClr val="00206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4" name="Rectangle 3"/>
          <p:cNvSpPr/>
          <p:nvPr/>
        </p:nvSpPr>
        <p:spPr>
          <a:xfrm>
            <a:off x="1784903" y="533400"/>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3" name="Rectangle 2"/>
          <p:cNvSpPr/>
          <p:nvPr/>
        </p:nvSpPr>
        <p:spPr>
          <a:xfrm>
            <a:off x="949601" y="1456730"/>
            <a:ext cx="7162800" cy="461665"/>
          </a:xfrm>
          <a:prstGeom prst="rect">
            <a:avLst/>
          </a:prstGeom>
          <a:solidFill>
            <a:schemeClr val="bg1">
              <a:lumMod val="85000"/>
              <a:alpha val="78000"/>
            </a:schemeClr>
          </a:solidFill>
        </p:spPr>
        <p:txBody>
          <a:bodyPr wrap="square">
            <a:spAutoFit/>
          </a:bodyPr>
          <a:lstStyle/>
          <a:p>
            <a:pPr algn="ctr"/>
            <a:r>
              <a:rPr lang="en-US" sz="2400" b="1" dirty="0" smtClean="0">
                <a:ln w="1905"/>
                <a:solidFill>
                  <a:schemeClr val="accent5">
                    <a:lumMod val="50000"/>
                  </a:schemeClr>
                </a:solidFill>
                <a:effectLst>
                  <a:innerShdw blurRad="69850" dist="43180" dir="5400000">
                    <a:srgbClr val="000000">
                      <a:alpha val="65000"/>
                    </a:srgbClr>
                  </a:innerShdw>
                </a:effectLst>
              </a:rPr>
              <a:t>18 </a:t>
            </a:r>
            <a:r>
              <a:rPr lang="en-US" sz="2400" b="1" dirty="0" err="1">
                <a:ln w="1905"/>
                <a:solidFill>
                  <a:schemeClr val="accent5">
                    <a:lumMod val="50000"/>
                  </a:schemeClr>
                </a:solidFill>
                <a:effectLst>
                  <a:innerShdw blurRad="69850" dist="43180" dir="5400000">
                    <a:srgbClr val="000000">
                      <a:alpha val="65000"/>
                    </a:srgbClr>
                  </a:innerShdw>
                </a:effectLst>
              </a:rPr>
              <a:t>Februari</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smtClean="0">
                <a:ln w="1905"/>
                <a:solidFill>
                  <a:schemeClr val="accent5">
                    <a:lumMod val="50000"/>
                  </a:schemeClr>
                </a:solidFill>
                <a:effectLst>
                  <a:innerShdw blurRad="69850" dist="43180" dir="5400000">
                    <a:srgbClr val="000000">
                      <a:alpha val="65000"/>
                    </a:srgbClr>
                  </a:innerShdw>
                </a:effectLst>
              </a:rPr>
              <a:t>2022 </a:t>
            </a:r>
            <a:r>
              <a:rPr lang="en-US" sz="2400" b="1" i="1" dirty="0" err="1" smtClean="0">
                <a:ln w="1905"/>
                <a:solidFill>
                  <a:schemeClr val="accent5">
                    <a:lumMod val="50000"/>
                  </a:schemeClr>
                </a:solidFill>
                <a:effectLst>
                  <a:innerShdw blurRad="69850" dist="43180" dir="5400000">
                    <a:srgbClr val="000000">
                      <a:alpha val="65000"/>
                    </a:srgbClr>
                  </a:innerShdw>
                </a:effectLst>
              </a:rPr>
              <a:t>Bersamaan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smtClean="0">
                <a:ln w="1905"/>
                <a:solidFill>
                  <a:schemeClr val="accent5">
                    <a:lumMod val="50000"/>
                  </a:schemeClr>
                </a:solidFill>
                <a:effectLst>
                  <a:innerShdw blurRad="69850" dist="43180" dir="5400000">
                    <a:srgbClr val="000000">
                      <a:alpha val="65000"/>
                    </a:srgbClr>
                  </a:innerShdw>
                </a:effectLst>
              </a:rPr>
              <a:t> 16 </a:t>
            </a:r>
            <a:r>
              <a:rPr lang="en-US" sz="2400" b="1" dirty="0" err="1">
                <a:ln w="1905"/>
                <a:solidFill>
                  <a:schemeClr val="accent5">
                    <a:lumMod val="50000"/>
                  </a:schemeClr>
                </a:solidFill>
                <a:effectLst>
                  <a:innerShdw blurRad="69850" dist="43180" dir="5400000">
                    <a:srgbClr val="000000">
                      <a:alpha val="65000"/>
                    </a:srgbClr>
                  </a:innerShdw>
                </a:effectLst>
              </a:rPr>
              <a:t>Rejab</a:t>
            </a:r>
            <a:r>
              <a:rPr lang="en-US" sz="2400" b="1" dirty="0">
                <a:ln w="1905"/>
                <a:solidFill>
                  <a:schemeClr val="accent5">
                    <a:lumMod val="50000"/>
                  </a:schemeClr>
                </a:solidFill>
                <a:effectLst>
                  <a:innerShdw blurRad="69850" dist="43180" dir="5400000">
                    <a:srgbClr val="000000">
                      <a:alpha val="65000"/>
                    </a:srgbClr>
                  </a:innerShdw>
                </a:effectLst>
              </a:rPr>
              <a:t> 1443</a:t>
            </a:r>
          </a:p>
        </p:txBody>
      </p:sp>
      <p:sp>
        <p:nvSpPr>
          <p:cNvPr id="6" name="Rectangle 5"/>
          <p:cNvSpPr/>
          <p:nvPr/>
        </p:nvSpPr>
        <p:spPr>
          <a:xfrm>
            <a:off x="67689" y="2819400"/>
            <a:ext cx="8915399"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TANGGUNGJAWAB IBU BAPA </a:t>
            </a:r>
            <a:r>
              <a:rPr lang="fi-FI"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DALAM </a:t>
            </a:r>
            <a:r>
              <a:rPr lang="fi-FI"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MEMBERI </a:t>
            </a:r>
            <a:r>
              <a:rPr lang="fi-FI"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DIDIKAN AGAMA KEPADA ANAK-ANAK</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 r="-1000"/>
          </a:stretch>
        </a:blipFill>
        <a:effectLst/>
      </p:bgPr>
    </p:bg>
    <p:spTree>
      <p:nvGrpSpPr>
        <p:cNvPr id="1" name=""/>
        <p:cNvGrpSpPr/>
        <p:nvPr/>
      </p:nvGrpSpPr>
      <p:grpSpPr>
        <a:xfrm>
          <a:off x="0" y="0"/>
          <a:ext cx="0" cy="0"/>
          <a:chOff x="0" y="0"/>
          <a:chExt cx="0" cy="0"/>
        </a:xfrm>
      </p:grpSpPr>
      <p:sp>
        <p:nvSpPr>
          <p:cNvPr id="4" name="Cloud Callout 3"/>
          <p:cNvSpPr/>
          <p:nvPr/>
        </p:nvSpPr>
        <p:spPr>
          <a:xfrm>
            <a:off x="1080135" y="1295400"/>
            <a:ext cx="7212330" cy="560722"/>
          </a:xfrm>
          <a:prstGeom prst="cloudCallout">
            <a:avLst>
              <a:gd name="adj1" fmla="val 20645"/>
              <a:gd name="adj2" fmla="val 79367"/>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Era </a:t>
            </a:r>
            <a:r>
              <a:rPr lang="de-D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1970an, 80an dan 90an </a:t>
            </a:r>
            <a:endParaRPr lang="en-US" sz="2400" dirty="0"/>
          </a:p>
        </p:txBody>
      </p:sp>
      <p:sp>
        <p:nvSpPr>
          <p:cNvPr id="5" name="Rounded Rectangle 4"/>
          <p:cNvSpPr/>
          <p:nvPr/>
        </p:nvSpPr>
        <p:spPr>
          <a:xfrm>
            <a:off x="304800" y="2057400"/>
            <a:ext cx="8686800" cy="1523999"/>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Pembelajaran </a:t>
            </a:r>
            <a:r>
              <a:rPr lang="sv-SE"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agama banyak berlaku di rumah, di sekolah, di surau dan juga di masjid. Manakala sumber ilmu pula diperoleh melalui contoh tauladan yang baik serta didikan agama dari ibu bapa, guru-guru dan juga para imam dan </a:t>
            </a:r>
            <a:r>
              <a:rPr lang="sv-SE"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ustaz-ustaz</a:t>
            </a:r>
            <a:endPar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7848600" y="4800600"/>
            <a:ext cx="606631" cy="1066799"/>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304800"/>
            <a:ext cx="83058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Perubahan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Pendidikan</a:t>
            </a:r>
            <a:endParaRPr lang="en-US" sz="3200" dirty="0"/>
          </a:p>
        </p:txBody>
      </p:sp>
      <p:sp>
        <p:nvSpPr>
          <p:cNvPr id="7" name="Cloud Callout 6"/>
          <p:cNvSpPr/>
          <p:nvPr/>
        </p:nvSpPr>
        <p:spPr>
          <a:xfrm>
            <a:off x="2209800" y="3962400"/>
            <a:ext cx="4953000" cy="560722"/>
          </a:xfrm>
          <a:prstGeom prst="cloudCallout">
            <a:avLst>
              <a:gd name="adj1" fmla="val 20645"/>
              <a:gd name="adj2" fmla="val 79367"/>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 Ini</a:t>
            </a:r>
            <a:endParaRPr lang="en-US" sz="2400" dirty="0"/>
          </a:p>
        </p:txBody>
      </p:sp>
      <p:sp>
        <p:nvSpPr>
          <p:cNvPr id="8" name="Rounded Rectangle 7"/>
          <p:cNvSpPr/>
          <p:nvPr/>
        </p:nvSpPr>
        <p:spPr>
          <a:xfrm>
            <a:off x="304800" y="4724401"/>
            <a:ext cx="8686800" cy="1295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 </a:t>
            </a:r>
            <a:r>
              <a:rPr lang="sv-SE"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teknologi media dan internet, sumber ilmu ada pada hujung jari, lalu menjadikan maklumat dan setiap informasi boleh diperolehi secara </a:t>
            </a:r>
            <a:r>
              <a:rPr lang="sv-SE"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mudah</a:t>
            </a:r>
            <a:endPar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1066800"/>
            <a:ext cx="8382000" cy="26670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solidFill>
                  <a:srgbClr val="002060"/>
                </a:solidFill>
                <a:effectLst>
                  <a:outerShdw blurRad="76200" dist="50800" dir="5400000" algn="tl" rotWithShape="0">
                    <a:srgbClr val="000000">
                      <a:alpha val="65000"/>
                    </a:srgbClr>
                  </a:outerShdw>
                </a:effectLst>
              </a:rPr>
              <a:t>Cabaran </a:t>
            </a:r>
            <a:r>
              <a:rPr lang="sv-SE" sz="2800" b="1" spc="50" dirty="0">
                <a:ln w="11430"/>
                <a:solidFill>
                  <a:srgbClr val="002060"/>
                </a:solidFill>
                <a:effectLst>
                  <a:outerShdw blurRad="76200" dist="50800" dir="5400000" algn="tl" rotWithShape="0">
                    <a:srgbClr val="000000">
                      <a:alpha val="65000"/>
                    </a:srgbClr>
                  </a:outerShdw>
                </a:effectLst>
              </a:rPr>
              <a:t>yang besar kepada semua pihak termasuk kerajaan, institusi pendidikan, masyarakat dan secara khususnya pula, para </a:t>
            </a:r>
            <a:r>
              <a:rPr lang="sv-SE" sz="2800" b="1" spc="50" dirty="0" smtClean="0">
                <a:ln w="11430"/>
                <a:solidFill>
                  <a:srgbClr val="002060"/>
                </a:solidFill>
                <a:effectLst>
                  <a:outerShdw blurRad="76200" dist="50800" dir="5400000" algn="tl" rotWithShape="0">
                    <a:srgbClr val="000000">
                      <a:alpha val="65000"/>
                    </a:srgbClr>
                  </a:outerShdw>
                </a:effectLst>
              </a:rPr>
              <a:t>ibu bapa </a:t>
            </a:r>
            <a:r>
              <a:rPr lang="sv-SE" sz="2800" b="1" spc="50" dirty="0">
                <a:ln w="11430"/>
                <a:solidFill>
                  <a:srgbClr val="002060"/>
                </a:solidFill>
                <a:effectLst>
                  <a:outerShdw blurRad="76200" dist="50800" dir="5400000" algn="tl" rotWithShape="0">
                    <a:srgbClr val="000000">
                      <a:alpha val="65000"/>
                    </a:srgbClr>
                  </a:outerShdw>
                </a:effectLst>
              </a:rPr>
              <a:t>bagi memastikan ilmu yang diperolehi melalui </a:t>
            </a:r>
            <a:r>
              <a:rPr lang="sv-SE" sz="2800" b="1" spc="50" dirty="0" smtClean="0">
                <a:ln w="11430"/>
                <a:solidFill>
                  <a:srgbClr val="002060"/>
                </a:solidFill>
                <a:effectLst>
                  <a:outerShdw blurRad="76200" dist="50800" dir="5400000" algn="tl" rotWithShape="0">
                    <a:srgbClr val="000000">
                      <a:alpha val="65000"/>
                    </a:srgbClr>
                  </a:outerShdw>
                </a:effectLst>
              </a:rPr>
              <a:t>saluran-saluran </a:t>
            </a:r>
            <a:r>
              <a:rPr lang="sv-SE" sz="2800" b="1" spc="50" dirty="0">
                <a:ln w="11430"/>
                <a:solidFill>
                  <a:srgbClr val="002060"/>
                </a:solidFill>
                <a:effectLst>
                  <a:outerShdw blurRad="76200" dist="50800" dir="5400000" algn="tl" rotWithShape="0">
                    <a:srgbClr val="000000">
                      <a:alpha val="65000"/>
                    </a:srgbClr>
                  </a:outerShdw>
                </a:effectLst>
              </a:rPr>
              <a:t>media itu adalah sesuai, serta tidak menyimpang dari landasan </a:t>
            </a:r>
            <a:r>
              <a:rPr lang="sv-SE" sz="2800" b="1" spc="50" dirty="0" smtClean="0">
                <a:ln w="11430"/>
                <a:solidFill>
                  <a:srgbClr val="002060"/>
                </a:solidFill>
                <a:effectLst>
                  <a:outerShdw blurRad="76200" dist="50800" dir="5400000" algn="tl" rotWithShape="0">
                    <a:srgbClr val="000000">
                      <a:alpha val="65000"/>
                    </a:srgbClr>
                  </a:outerShdw>
                </a:effectLst>
              </a:rPr>
              <a:t>agama</a:t>
            </a:r>
            <a:endParaRPr lang="en-US" sz="2800" b="1" spc="50" dirty="0">
              <a:ln w="11430"/>
              <a:solidFill>
                <a:srgbClr val="002060"/>
              </a:solidFill>
              <a:effectLst>
                <a:outerShdw blurRad="76200" dist="50800" dir="5400000" algn="tl" rotWithShape="0">
                  <a:srgbClr val="000000">
                    <a:alpha val="65000"/>
                  </a:srgbClr>
                </a:outerShdw>
              </a:effectLst>
            </a:endParaRPr>
          </a:p>
        </p:txBody>
      </p:sp>
      <p:sp>
        <p:nvSpPr>
          <p:cNvPr id="3" name="Down Arrow 2"/>
          <p:cNvSpPr/>
          <p:nvPr/>
        </p:nvSpPr>
        <p:spPr>
          <a:xfrm>
            <a:off x="4344883" y="3775711"/>
            <a:ext cx="606631" cy="914399"/>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228600"/>
            <a:ext cx="83058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Cabaran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200" dirty="0"/>
          </a:p>
        </p:txBody>
      </p:sp>
      <p:sp>
        <p:nvSpPr>
          <p:cNvPr id="9" name="Rounded Rectangle 8"/>
          <p:cNvSpPr/>
          <p:nvPr/>
        </p:nvSpPr>
        <p:spPr>
          <a:xfrm>
            <a:off x="457199" y="4724400"/>
            <a:ext cx="8382000" cy="18288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solidFill>
                  <a:srgbClr val="7030A0"/>
                </a:solidFill>
                <a:effectLst>
                  <a:outerShdw blurRad="76200" dist="50800" dir="5400000" algn="tl" rotWithShape="0">
                    <a:srgbClr val="000000">
                      <a:alpha val="65000"/>
                    </a:srgbClr>
                  </a:outerShdw>
                </a:effectLst>
              </a:rPr>
              <a:t> </a:t>
            </a:r>
            <a:r>
              <a:rPr lang="sv-SE" sz="2800" b="1" spc="50" dirty="0">
                <a:ln w="11430"/>
                <a:solidFill>
                  <a:srgbClr val="7030A0"/>
                </a:solidFill>
                <a:effectLst>
                  <a:outerShdw blurRad="76200" dist="50800" dir="5400000" algn="tl" rotWithShape="0">
                    <a:srgbClr val="000000">
                      <a:alpha val="65000"/>
                    </a:srgbClr>
                  </a:outerShdw>
                </a:effectLst>
              </a:rPr>
              <a:t>Ini adalah kerana, sumber dari internet tidak semuanya memberi faedah, sebaliknya ada yang boleh mempengaruhi minda dan tingkah laku negatif kepada anak-anak. </a:t>
            </a:r>
            <a:endParaRPr lang="en-US" sz="2800" b="1" spc="50" dirty="0">
              <a:ln w="11430"/>
              <a:solidFill>
                <a:srgbClr val="7030A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759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198" y="1828800"/>
            <a:ext cx="8382000" cy="19812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rgbClr val="002060"/>
                </a:solidFill>
                <a:effectLst>
                  <a:outerShdw blurRad="76200" dist="50800" dir="5400000" algn="tl" rotWithShape="0">
                    <a:srgbClr val="000000">
                      <a:alpha val="65000"/>
                    </a:srgbClr>
                  </a:outerShdw>
                </a:effectLst>
              </a:rPr>
              <a:t>Sebahagian besar dari mereka tidak berpeluang untuk belajar di sekolah secara bersemuka dengan guru-guru. Malah, melalui pembelajaran atas talian, hanya sebahagian kecil sahaja yang betul-betul dapat memberi tumpuan kepada kaedah atau norma baharu ini</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3" name="Down Arrow 2"/>
          <p:cNvSpPr/>
          <p:nvPr/>
        </p:nvSpPr>
        <p:spPr>
          <a:xfrm>
            <a:off x="4344883" y="3851911"/>
            <a:ext cx="606631" cy="796289"/>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228600"/>
            <a:ext cx="83058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Cabaran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200" dirty="0"/>
          </a:p>
        </p:txBody>
      </p:sp>
      <p:sp>
        <p:nvSpPr>
          <p:cNvPr id="9" name="Rounded Rectangle 8"/>
          <p:cNvSpPr/>
          <p:nvPr/>
        </p:nvSpPr>
        <p:spPr>
          <a:xfrm>
            <a:off x="457199" y="4724400"/>
            <a:ext cx="8382000" cy="19812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rgbClr val="FF0000"/>
                </a:solidFill>
                <a:effectLst>
                  <a:outerShdw blurRad="76200" dist="50800" dir="5400000" algn="tl" rotWithShape="0">
                    <a:srgbClr val="000000">
                      <a:alpha val="65000"/>
                    </a:srgbClr>
                  </a:outerShdw>
                </a:effectLst>
              </a:rPr>
              <a:t>Hal ini membawa kepada masalah keciciran dalam pembelajaran dan pendidikan. Lalu akhirnya, menjadikan anak-anak terabai dalam memperoleh ilmu bermanfaat sedangkan pada usia ini, mereka masih perlu diberi bimbingan dan tunjuk ajar demi masa depan mereka</a:t>
            </a:r>
            <a:r>
              <a:rPr lang="sv-SE" sz="2400" b="1" spc="50" dirty="0" smtClean="0">
                <a:ln w="11430"/>
                <a:solidFill>
                  <a:srgbClr val="FF0000"/>
                </a:solidFill>
                <a:effectLst>
                  <a:outerShdw blurRad="76200" dist="50800" dir="5400000" algn="tl" rotWithShape="0">
                    <a:srgbClr val="000000">
                      <a:alpha val="65000"/>
                    </a:srgbClr>
                  </a:outerShdw>
                </a:effectLst>
              </a:rPr>
              <a:t>.</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6" name="Cloud Callout 5"/>
          <p:cNvSpPr/>
          <p:nvPr/>
        </p:nvSpPr>
        <p:spPr>
          <a:xfrm>
            <a:off x="1828800" y="975360"/>
            <a:ext cx="5715000" cy="628650"/>
          </a:xfrm>
          <a:prstGeom prst="cloudCallout">
            <a:avLst>
              <a:gd name="adj1" fmla="val -11280"/>
              <a:gd name="adj2" fmla="val 79731"/>
            </a:avLst>
          </a:prstGeom>
          <a:blipFill>
            <a:blip r:embed="rId3">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covid-19 </a:t>
            </a:r>
            <a:endParaRPr lang="en-US" sz="2800" dirty="0"/>
          </a:p>
        </p:txBody>
      </p:sp>
    </p:spTree>
    <p:extLst>
      <p:ext uri="{BB962C8B-B14F-4D97-AF65-F5344CB8AC3E}">
        <p14:creationId xmlns:p14="http://schemas.microsoft.com/office/powerpoint/2010/main" val="5964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12406813</TotalTime>
  <Words>1598</Words>
  <Application>Microsoft Office PowerPoint</Application>
  <PresentationFormat>On-screen Show (4:3)</PresentationFormat>
  <Paragraphs>145</Paragraphs>
  <Slides>39</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39</vt:i4>
      </vt:variant>
    </vt:vector>
  </HeadingPairs>
  <TitlesOfParts>
    <vt:vector size="56" baseType="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388</cp:revision>
  <dcterms:created xsi:type="dcterms:W3CDTF">2017-12-24T04:47:57Z</dcterms:created>
  <dcterms:modified xsi:type="dcterms:W3CDTF">2022-02-14T08:41:48Z</dcterms:modified>
</cp:coreProperties>
</file>